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</p:sldIdLst>
  <p:sldSz cx="9144000" cy="5143500" type="screen16x9"/>
  <p:notesSz cx="6858000" cy="9144000"/>
  <p:embeddedFontLst>
    <p:embeddedFont>
      <p:font typeface="Helvetica Neue" panose="020B0604020202020204" charset="0"/>
      <p:regular r:id="rId180"/>
      <p:bold r:id="rId181"/>
      <p:italic r:id="rId182"/>
      <p:boldItalic r:id="rId183"/>
    </p:embeddedFont>
    <p:embeddedFont>
      <p:font typeface="Calibri" panose="020F0502020204030204" pitchFamily="34" charset="0"/>
      <p:regular r:id="rId184"/>
      <p:bold r:id="rId185"/>
      <p:italic r:id="rId186"/>
      <p:boldItalic r:id="rId1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-HCM-011" initials="H" lastIdx="1" clrIdx="0">
    <p:extLst>
      <p:ext uri="{19B8F6BF-5375-455C-9EA6-DF929625EA0E}">
        <p15:presenceInfo xmlns:p15="http://schemas.microsoft.com/office/powerpoint/2012/main" userId="HO-HCM-01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1B635C-B6B3-4F35-AAD4-18C0E2C31712}">
  <a:tblStyle styleId="{231B635C-B6B3-4F35-AAD4-18C0E2C317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2.fntdata"/><Relationship Id="rId186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3.fntdata"/><Relationship Id="rId187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5.fntdata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9T00:40:50.53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8653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76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a486ee59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a486ee59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251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1a486ee59_0_2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1a486ee59_0_2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1869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1a486ee59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1a486ee59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22562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1a486ee59_0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1a486ee59_0_2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056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a486ee59_0_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a486ee59_0_2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9141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1a486ee59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1a486ee59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271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a77d79b9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a77d79b9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578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1a77d79b9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1a77d79b9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6662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a77d79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a77d79b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70766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a77d79b9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a77d79b9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59200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1a77d79b9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1a77d79b9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63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a486ee59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a486ee59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83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1a77d79b9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1a77d79b9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801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a77d79b9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a77d79b9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05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1a486ee59_0_2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1a486ee59_0_2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6295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a486ee59_0_2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a486ee59_0_2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2365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1a486ee59_0_2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1a486ee59_0_2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5044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1a486ee59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1a486ee59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5675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1a486ee59_0_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1a486ee59_0_2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 dimension mis-match. (input[0].shape[1] = 10, input[3].shape[1] = 1)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Apply node that caused the error: Elemwise{Composite{((i0 * i1 * i2 * i3 * i4) / (i5 * i6 * i7 * i8 * i8))}}(Elemwise{Composite{AND(GE(i0, i1), LE(i0, i2))}}.0, InplaceDimShuffle{x,x}.0, InplaceDimShuffle{0,x}.0, &lt;TensorType(float32, matrix)&gt;, SoftmaxWithBias.0, InplaceDimShuffle{x,x}.0, InplaceDimShuffle{x,x}.0, Elemwise{Clip}[(0, 0)].0, InplaceDimShuffle{0,x}.0)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Toposort index: 31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types: [TensorType(int8, matrix), TensorType(float32, (True, True)), TensorType(float32, col), TensorType(float32, matrix), TensorType(float32, matrix), TensorType(float32, (True, True)), TensorType(float32, (True, True)), TensorType(float32, matrix), TensorType(float32, col)]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shapes: [(32, 10), (1, 1), (32, 1), (32, 1), (32, 10), (1, 1), (1, 1), (32, 10), (32, 1)]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strides: [(10, 1), (4, 4), (4, 4), (4, 4), (40, 4), (4, 4), (4, 4), (40, 4), (4, 4)]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values: ['not shown', array([[ 32.]], dtype=float32), 'not shown', 'not shown', 'not shown', array([[ 32.]], dtype=float32), array([[ 32.]], dtype=float32), 'not shown', 'not shown']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Outputs clients: [[Sum{axis=[1], acc_dtype=float64}(Elemwise{Composite{((i0 * i1 * i2 * i3 * i4) / (i5 * i6 * i7 * i8 * i8))}}.0)]]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/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Re-running with most Theano optimization disabled could give you a back-trace of when this node was created. This can be done with by setting the Theano flag 'optimizer=fast_compile'. If that does not work, Theano optimizations can be disabled with 'optimizer=None'.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Use the Theano flag 'exception_verbosity=high' for a debugprint and storage map footprint of this apply node.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8809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a486ee59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1a486ee59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 dimension mis-match. (input[0].shape[1] = 10, input[3].shape[1] = 1)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Apply node that caused the error: Elemwise{Composite{((i0 * i1 * i2 * i3 * i4) / (i5 * i6 * i7 * i8 * i8))}}(Elemwise{Composite{AND(GE(i0, i1), LE(i0, i2))}}.0, InplaceDimShuffle{x,x}.0, InplaceDimShuffle{0,x}.0, &lt;TensorType(float32, matrix)&gt;, SoftmaxWithBias.0, InplaceDimShuffle{x,x}.0, InplaceDimShuffle{x,x}.0, Elemwise{Clip}[(0, 0)].0, InplaceDimShuffle{0,x}.0)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Toposort index: 31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types: [TensorType(int8, matrix), TensorType(float32, (True, True)), TensorType(float32, col), TensorType(float32, matrix), TensorType(float32, matrix), TensorType(float32, (True, True)), TensorType(float32, (True, True)), TensorType(float32, matrix), TensorType(float32, col)]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shapes: [(32, 10), (1, 1), (32, 1), (32, 1), (32, 10), (1, 1), (1, 1), (32, 10), (32, 1)]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strides: [(10, 1), (4, 4), (4, 4), (4, 4), (40, 4), (4, 4), (4, 4), (40, 4), (4, 4)]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values: ['not shown', array([[ 32.]], dtype=float32), 'not shown', 'not shown', 'not shown', array([[ 32.]], dtype=float32), array([[ 32.]], dtype=float32), 'not shown', 'not shown']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Outputs clients: [[Sum{axis=[1], acc_dtype=float64}(Elemwise{Composite{((i0 * i1 * i2 * i3 * i4) / (i5 * i6 * i7 * i8 * i8))}}.0)]]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/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Re-running with most Theano optimization disabled could give you a back-trace of when this node was created. This can be done with by setting the Theano flag 'optimizer=fast_compile'. If that does not work, Theano optimizations can be disabled with 'optimizer=None'.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Use the Theano flag 'exception_verbosity=high' for a debugprint and storage map footprint of this apply node.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23805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1a77d79b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1a77d79b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4119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a77d79b9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a77d79b9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26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a486ee59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a486ee59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210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1a77d79b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1a77d79b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5432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1a486ee5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1a486ee5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6364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1a77d79b9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1a77d79b9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575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a486ee59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a486ee59_0_2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8507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1a486ee59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1a486ee59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17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1a486ee59_0_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1a486ee59_0_2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05238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1a486ee59_0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1a486ee59_0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7792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1a486ee59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1a486ee59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4542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1a486ee59_0_2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1a486ee59_0_2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03306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1a486ee59_0_2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1a486ee59_0_2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1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a486ee59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a486ee59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3952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a486ee59_0_2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1a486ee59_0_2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6850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1a486ee59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1a486ee59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2957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1a486ee59_0_2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1a486ee59_0_2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790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1a486ee59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1a486ee59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732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1a486ee59_0_2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11a486ee59_0_2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778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1a486ee59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1a486ee59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06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1a486ee59_0_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1a486ee59_0_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18047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a486ee59_0_2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a486ee59_0_2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5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1a486ee59_0_2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1a486ee59_0_2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609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1a486ee59_0_2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1a486ee59_0_2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9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a486ee59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a486ee59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25043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1a486ee59_0_2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1a486ee59_0_2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19815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1a77d79b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1a77d79b9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906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1a77d79b9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1a77d79b9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889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1a77d79b9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1a77d79b9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58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1a77d79b9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11a77d79b9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0369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1a77d79b9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1a77d79b9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1780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1a77d79b9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11a77d79b9_4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271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1a77d79b9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11a77d79b9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07645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1a77d79b9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1a77d79b9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514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1a77d79b9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11a77d79b9_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2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a486ee5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a486ee5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8315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1a77d79b9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1a77d79b9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08807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1a77d79b9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1a77d79b9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3347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11a77d79b9_4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11a77d79b9_4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327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1a77d79b9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1a77d79b9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81803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1a77d79b9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11a77d79b9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23180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1a77d79b9_4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1a77d79b9_4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52890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1a77d79b9_4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1a77d79b9_4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61595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1a77d79b9_4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1a77d79b9_4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82410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1a77d79b9_4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11a77d79b9_4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624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1a77d79b9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1a77d79b9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67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486ee59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a486ee59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612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1a77d79b9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11a77d79b9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82272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1a77d79b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1a77d79b9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283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1a486ee5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11a486ee5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4377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1a486ee5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1a486ee5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255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1a486ee5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11a486ee5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3525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1a486ee5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11a486ee5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423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1a486ee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1a486ee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7296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1a486ee5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11a486ee5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70339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a486ee5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a486ee5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3998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1a486ee5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1a486ee5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42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a486ee59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a486ee59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08708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1a486ee5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1a486ee5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implementations pure virtual; GPU implementations default to use CPU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9094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1a486ee5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1a486ee5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implementations pure virtual; GPU implementations default to use CPU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087113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1a486ee5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1a486ee5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implementations pure virtual; GPU implementations default to use CPU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569284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1a486ee5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1a486ee5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7567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1a486ee5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11a486ee5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05089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1a486ee59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11a486ee59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872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1a486ee5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1a486ee5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9069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1a486ee5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1a486ee5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000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a486ee59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a486ee59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69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a486ee59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a486ee59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30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1a486ee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1a486ee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360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a486ee59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a486ee59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72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a486ee59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a486ee59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69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a486ee59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a486ee59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37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a486ee59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a486ee59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460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a486ee59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a486ee59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52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486ee59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a486ee59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470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a486ee59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a486ee59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53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a486ee59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a486ee59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02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a486ee59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a486ee59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379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a486ee59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a486ee59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a486ee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a486ee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054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486ee59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486ee59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148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a486ee5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a486ee5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295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a486ee59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a486ee59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74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a486ee59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a486ee59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6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a486ee5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a486ee59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83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a486ee59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a486ee59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095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a486ee59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a486ee59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04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a486ee59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a486ee59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909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a486ee59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a486ee59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1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a486ee59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a486ee59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18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a486ee59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a486ee59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573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a486ee59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a486ee59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012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a486ee59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a486ee59_0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805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a486ee5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a486ee5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3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a486ee59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a486ee59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69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a486ee59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a486ee59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308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a486ee59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a486ee59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7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a486ee5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a486ee59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943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a486ee5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a486ee59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489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a486ee59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a486ee59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4882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a486ee59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a486ee59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9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a486ee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a486ee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4245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a486ee59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a486ee59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999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a486ee59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a486ee59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937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a486ee59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a486ee59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10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a486ee59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a486ee59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793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a486ee59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a486ee59_0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377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a486ee5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a486ee59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10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a486ee59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a486ee59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570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a486ee59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a486ee59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75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a486ee59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a486ee59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97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a486ee59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a486ee59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652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a486ee59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a486ee59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38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a486ee59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a486ee59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09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a486ee5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a486ee59_0_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57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a486ee59_0_1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a486ee59_0_1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7884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a486ee59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a486ee59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4373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a486ee59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a486ee59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2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a486ee59_0_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a486ee59_0_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40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a486ee59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1a486ee59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930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a486ee59_0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a486ee59_0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859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a486ee59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a486ee59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3186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a486ee59_0_1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1a486ee59_0_1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36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486ee59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a486ee59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9981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a486ee59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a486ee59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949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a77d79b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a77d79b9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3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a486ee59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a486ee59_0_1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7075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a486ee59_0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a486ee59_0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470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1a486ee59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1a486ee59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767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a486ee59_0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a486ee59_0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1599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a486ee59_0_1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1a486ee59_0_1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6203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a486ee5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1a486ee5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778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a486ee59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a486ee59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395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1a486ee59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1a486ee59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8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a486ee5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a486ee5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4122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a486ee59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1a486ee59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1804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a486ee59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a486ee59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52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a486ee59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a486ee59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0317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a486ee59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1a486ee59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872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a486ee59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a486ee59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62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1a486ee5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1a486ee5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703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1a486ee59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1a486ee59_0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027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a486ee59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1a486ee59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6587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a486ee59_0_1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a486ee59_0_1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944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a486ee59_0_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a486ee59_0_1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8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a486ee5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a486ee5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312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1a486ee59_0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1a486ee59_0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023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a486ee59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a486ee59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484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1a486ee59_0_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1a486ee59_0_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3156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1a486ee59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1a486ee59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657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1a486ee59_0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1a486ee59_0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296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a486ee59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a486ee59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58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1a486ee59_0_1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1a486ee59_0_1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2669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a486ee59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a486ee59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6512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1a486ee59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1a486ee59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466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1a486ee59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1a486ee59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90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12 -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000">
                <a:solidFill>
                  <a:srgbClr val="FFFFFF"/>
                </a:solidFill>
              </a:defRPr>
            </a:lvl1pPr>
            <a:lvl2pPr lvl="1">
              <a:buNone/>
              <a:defRPr sz="2000">
                <a:solidFill>
                  <a:srgbClr val="FFFFFF"/>
                </a:solidFill>
              </a:defRPr>
            </a:lvl2pPr>
            <a:lvl3pPr lvl="2">
              <a:buNone/>
              <a:defRPr sz="2000">
                <a:solidFill>
                  <a:srgbClr val="FFFFFF"/>
                </a:solidFill>
              </a:defRPr>
            </a:lvl3pPr>
            <a:lvl4pPr lvl="3">
              <a:buNone/>
              <a:defRPr sz="2000">
                <a:solidFill>
                  <a:srgbClr val="FFFFFF"/>
                </a:solidFill>
              </a:defRPr>
            </a:lvl4pPr>
            <a:lvl5pPr lvl="4">
              <a:buNone/>
              <a:defRPr sz="2000">
                <a:solidFill>
                  <a:srgbClr val="FFFFFF"/>
                </a:solidFill>
              </a:defRPr>
            </a:lvl5pPr>
            <a:lvl6pPr lvl="5">
              <a:buNone/>
              <a:defRPr sz="2000">
                <a:solidFill>
                  <a:srgbClr val="FFFFFF"/>
                </a:solidFill>
              </a:defRPr>
            </a:lvl6pPr>
            <a:lvl7pPr lvl="6">
              <a:buNone/>
              <a:defRPr sz="2000">
                <a:solidFill>
                  <a:srgbClr val="FFFFFF"/>
                </a:solidFill>
              </a:defRPr>
            </a:lvl7pPr>
            <a:lvl8pPr lvl="7">
              <a:buNone/>
              <a:defRPr sz="2000">
                <a:solidFill>
                  <a:srgbClr val="FFFFFF"/>
                </a:solidFill>
              </a:defRPr>
            </a:lvl8pPr>
            <a:lvl9pPr lvl="8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22 Feb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000">
                <a:solidFill>
                  <a:srgbClr val="FFFFFF"/>
                </a:solidFill>
              </a:defRPr>
            </a:lvl1pPr>
            <a:lvl2pPr lvl="1">
              <a:buNone/>
              <a:defRPr sz="2000">
                <a:solidFill>
                  <a:srgbClr val="FFFFFF"/>
                </a:solidFill>
              </a:defRPr>
            </a:lvl2pPr>
            <a:lvl3pPr lvl="2">
              <a:buNone/>
              <a:defRPr sz="2000">
                <a:solidFill>
                  <a:srgbClr val="FFFFFF"/>
                </a:solidFill>
              </a:defRPr>
            </a:lvl3pPr>
            <a:lvl4pPr lvl="3">
              <a:buNone/>
              <a:defRPr sz="2000">
                <a:solidFill>
                  <a:srgbClr val="FFFFFF"/>
                </a:solidFill>
              </a:defRPr>
            </a:lvl4pPr>
            <a:lvl5pPr lvl="4">
              <a:buNone/>
              <a:defRPr sz="2000">
                <a:solidFill>
                  <a:srgbClr val="FFFFFF"/>
                </a:solidFill>
              </a:defRPr>
            </a:lvl5pPr>
            <a:lvl6pPr lvl="5">
              <a:buNone/>
              <a:defRPr sz="2000">
                <a:solidFill>
                  <a:srgbClr val="FFFFFF"/>
                </a:solidFill>
              </a:defRPr>
            </a:lvl6pPr>
            <a:lvl7pPr lvl="6">
              <a:buNone/>
              <a:defRPr sz="2000">
                <a:solidFill>
                  <a:srgbClr val="FFFFFF"/>
                </a:solidFill>
              </a:defRPr>
            </a:lvl7pPr>
            <a:lvl8pPr lvl="7">
              <a:buNone/>
              <a:defRPr sz="2000">
                <a:solidFill>
                  <a:srgbClr val="FFFFFF"/>
                </a:solidFill>
              </a:defRPr>
            </a:lvl8pPr>
            <a:lvl9pPr lvl="8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12 -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2"/>
          </p:nvPr>
        </p:nvSpPr>
        <p:spPr>
          <a:xfrm>
            <a:off x="6727324" y="4667850"/>
            <a:ext cx="84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22 Feb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BVLC/caffe/blob/master/src/caffe/proto/caffe.proto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software/theano/tutorial/using_multi_gpu.html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la-udem/platoon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sagne/Recipes/tree/master/modelzoo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itofans/caffe-theano-conversion" TargetMode="External"/><Relationship Id="rId5" Type="http://schemas.openxmlformats.org/officeDocument/2006/relationships/hyperlink" Target="http://sklearn-theano.github.io" TargetMode="External"/><Relationship Id="rId4" Type="http://schemas.openxmlformats.org/officeDocument/2006/relationships/hyperlink" Target="https://github.com/uoguelph-mlrg/theano_alexnet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sagne/Recipes/tree/master/modelzoo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itofans/caffe-theano-conversion" TargetMode="External"/><Relationship Id="rId5" Type="http://schemas.openxmlformats.org/officeDocument/2006/relationships/hyperlink" Target="http://sklearn-theano.github.io" TargetMode="External"/><Relationship Id="rId4" Type="http://schemas.openxmlformats.org/officeDocument/2006/relationships/hyperlink" Target="https://github.com/uoguelph-mlrg/theano_alexn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tools/convert_imageset.cp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/blob/master/tensorflow/examples/android/README.md" TargetMode="Externa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master/include/caffe/blob.hpp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master/include/caffe/blob.hpp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master/include/caffe/blob.hpp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master/include/caffe/blob.hpp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master/include/caffe/blob.hpp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layer.hpp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layer.hpp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layer.hpp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layer.hpp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tree/master/src/caffe/layers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tree/master/src/caffe/layers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net.hpp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solver.hpp" TargetMode="Externa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solver.hpp" TargetMode="Externa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solver.hpp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include/caffe/sgd_solvers.hpp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imingHe/deep-residual-networks/blob/master/prototxt/ResNet-152-deploy.prototxt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src/caffe/proto/caffe.proto#L9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tools/caffe.c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tools/caffe.cp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tools/caffe.cp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wiki/Model-Zo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python/caffe/_caffe.cp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blob/master/python/caffe/pycaffe.p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lerneylon.com/a/learn-lua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rch/torch7/blob/master/doc/maths.md" TargetMode="External"/><Relationship Id="rId5" Type="http://schemas.openxmlformats.org/officeDocument/2006/relationships/hyperlink" Target="https://github.com/torch/torch7/blob/master/doc/tensor.md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rch/nn/blob/master/Linear.lua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rch/nn/blob/master/Linear.lua" TargetMode="Externa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rch/nn/blob/master/Linear.lua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VLC/caffe/blob/85bb397acfd383a676c125c75d877642d6b39ff6/include/caffe/solver.hpp" TargetMode="External"/><Relationship Id="rId3" Type="http://schemas.openxmlformats.org/officeDocument/2006/relationships/hyperlink" Target="https://github.com/BVLC/caffe/blob/85bb397acfd383a676c125c75d877642d6b39ff6/include/caffe/blob.hpp" TargetMode="External"/><Relationship Id="rId7" Type="http://schemas.openxmlformats.org/officeDocument/2006/relationships/hyperlink" Target="https://github.com/BVLC/caffe/blob/85bb397acfd383a676c125c75d877642d6b39ff6/src/caffe/net.c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VLC/caffe/blob/85bb397acfd383a676c125c75d877642d6b39ff6/include/caffe/net.hpp" TargetMode="External"/><Relationship Id="rId5" Type="http://schemas.openxmlformats.org/officeDocument/2006/relationships/hyperlink" Target="https://github.com/BVLC/caffe/blob/85bb397acfd383a676c125c75d877642d6b39ff6/include/caffe/layer.hpp" TargetMode="External"/><Relationship Id="rId4" Type="http://schemas.openxmlformats.org/officeDocument/2006/relationships/hyperlink" Target="https://github.com/BVLC/caffe/blob/85bb397acfd383a676c125c75d877642d6b39ff6/src/caffe/blob.cpp" TargetMode="External"/><Relationship Id="rId9" Type="http://schemas.openxmlformats.org/officeDocument/2006/relationships/hyperlink" Target="https://github.com/BVLC/caffe/blob/85bb397acfd383a676c125c75d877642d6b39ff6/src/caffe/solver.cpp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rch/nn/blob/master/Linear.lua" TargetMode="Externa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rch/nn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rch/nn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protocol-buffers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agoruyko/loadcaffe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/fb.resnet.torch" TargetMode="External"/><Relationship Id="rId5" Type="http://schemas.openxmlformats.org/officeDocument/2006/relationships/hyperlink" Target="https://github.com/Moodstocks/inception-v3.torch" TargetMode="External"/><Relationship Id="rId4" Type="http://schemas.openxmlformats.org/officeDocument/2006/relationships/hyperlink" Target="https://github.com/soumith/inception.torch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itter/torch-autograd" TargetMode="External"/><Relationship Id="rId3" Type="http://schemas.openxmlformats.org/officeDocument/2006/relationships/hyperlink" Target="https://github.com/soumith/cudnn.torch" TargetMode="External"/><Relationship Id="rId7" Type="http://schemas.openxmlformats.org/officeDocument/2006/relationships/hyperlink" Target="https://github.com/hughperkins/clnn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ughperkins/cltorch" TargetMode="External"/><Relationship Id="rId5" Type="http://schemas.openxmlformats.org/officeDocument/2006/relationships/hyperlink" Target="https://luarocks.org/modules/luarocks/lua-cjson" TargetMode="External"/><Relationship Id="rId4" Type="http://schemas.openxmlformats.org/officeDocument/2006/relationships/hyperlink" Target="https://github.com/deepmind/torch-hdf5" TargetMode="External"/><Relationship Id="rId9" Type="http://schemas.openxmlformats.org/officeDocument/2006/relationships/hyperlink" Target="https://github.com/facebook/fbcunn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johnson/torch-rnn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cjohnson/torch-rnn/blob/master/sample.lua" TargetMode="External"/><Relationship Id="rId5" Type="http://schemas.openxmlformats.org/officeDocument/2006/relationships/hyperlink" Target="https://github.com/jcjohnson/torch-rnn/blob/master/train.lua" TargetMode="External"/><Relationship Id="rId4" Type="http://schemas.openxmlformats.org/officeDocument/2006/relationships/hyperlink" Target="https://github.com/jcjohnson/torch-rnn/blob/master/scripts/preprocess.py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software/theano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protocol-buffers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protocol-buffers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170825" y="191900"/>
            <a:ext cx="8872800" cy="4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12: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Software Packages</a:t>
            </a: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Caffe / Torch / Theano / TensorFlow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Protocol Buffers</a:t>
            </a:r>
            <a:endParaRPr b="1"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15110"/>
          <a:stretch/>
        </p:blipFill>
        <p:spPr>
          <a:xfrm>
            <a:off x="364325" y="916050"/>
            <a:ext cx="3972875" cy="27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907350" y="3884600"/>
            <a:ext cx="7908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https://github.com/BVLC/caffe/blob/master/src/caffe/proto/caffe.proto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&lt;- </a:t>
            </a:r>
            <a:r>
              <a:rPr lang="en" sz="1800" b="1"/>
              <a:t>All Caffe proto types defined here, good documentation! </a:t>
            </a:r>
            <a:endParaRPr sz="1800" b="1"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4297350" y="932975"/>
            <a:ext cx="4718751" cy="27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206" name="Google Shape;1206;p10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207" name="Google Shape;1207;p107"/>
          <p:cNvSpPr txBox="1">
            <a:spLocks noGrp="1"/>
          </p:cNvSpPr>
          <p:nvPr>
            <p:ph type="body" idx="1"/>
          </p:nvPr>
        </p:nvSpPr>
        <p:spPr>
          <a:xfrm>
            <a:off x="4341400" y="1063375"/>
            <a:ext cx="47361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as before: Compute scores, loss, gradients symbolically</a:t>
            </a:r>
            <a:endParaRPr sz="2000"/>
          </a:p>
        </p:txBody>
      </p:sp>
      <p:pic>
        <p:nvPicPr>
          <p:cNvPr id="1208" name="Google Shape;120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07"/>
          <p:cNvSpPr/>
          <p:nvPr/>
        </p:nvSpPr>
        <p:spPr>
          <a:xfrm>
            <a:off x="226125" y="2210275"/>
            <a:ext cx="3827400" cy="80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107"/>
          <p:cNvCxnSpPr>
            <a:endCxn id="1209" idx="3"/>
          </p:cNvCxnSpPr>
          <p:nvPr/>
        </p:nvCxnSpPr>
        <p:spPr>
          <a:xfrm rot="10800000">
            <a:off x="4053525" y="2613175"/>
            <a:ext cx="362700" cy="66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216" name="Google Shape;1216;p10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217" name="Google Shape;1217;p108"/>
          <p:cNvSpPr txBox="1">
            <a:spLocks noGrp="1"/>
          </p:cNvSpPr>
          <p:nvPr>
            <p:ph type="body" idx="1"/>
          </p:nvPr>
        </p:nvSpPr>
        <p:spPr>
          <a:xfrm>
            <a:off x="4341400" y="1063375"/>
            <a:ext cx="47361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Compiled function inputs are x and y; weights live in the graph</a:t>
            </a:r>
            <a:endParaRPr sz="2000"/>
          </a:p>
        </p:txBody>
      </p:sp>
      <p:pic>
        <p:nvPicPr>
          <p:cNvPr id="1218" name="Google Shape;121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08"/>
          <p:cNvSpPr/>
          <p:nvPr/>
        </p:nvSpPr>
        <p:spPr>
          <a:xfrm>
            <a:off x="226125" y="3353275"/>
            <a:ext cx="2960700" cy="109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0" name="Google Shape;1220;p108"/>
          <p:cNvCxnSpPr>
            <a:endCxn id="1219" idx="3"/>
          </p:cNvCxnSpPr>
          <p:nvPr/>
        </p:nvCxnSpPr>
        <p:spPr>
          <a:xfrm flipH="1">
            <a:off x="3186825" y="3588925"/>
            <a:ext cx="1137900" cy="31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226" name="Google Shape;1226;p10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1227" name="Google Shape;1227;p109"/>
          <p:cNvSpPr txBox="1">
            <a:spLocks noGrp="1"/>
          </p:cNvSpPr>
          <p:nvPr>
            <p:ph type="body" idx="1"/>
          </p:nvPr>
        </p:nvSpPr>
        <p:spPr>
          <a:xfrm>
            <a:off x="4341400" y="1063375"/>
            <a:ext cx="47361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 includes an </a:t>
            </a:r>
            <a:r>
              <a:rPr lang="en" sz="2000" b="1"/>
              <a:t>update</a:t>
            </a:r>
            <a:r>
              <a:rPr lang="en" sz="2000"/>
              <a:t> that updates weights on every call</a:t>
            </a:r>
            <a:endParaRPr sz="2000"/>
          </a:p>
        </p:txBody>
      </p:sp>
      <p:pic>
        <p:nvPicPr>
          <p:cNvPr id="1228" name="Google Shape;122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09"/>
          <p:cNvSpPr/>
          <p:nvPr/>
        </p:nvSpPr>
        <p:spPr>
          <a:xfrm>
            <a:off x="226125" y="3353275"/>
            <a:ext cx="2960700" cy="109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0" name="Google Shape;1230;p109"/>
          <p:cNvCxnSpPr>
            <a:endCxn id="1229" idx="3"/>
          </p:cNvCxnSpPr>
          <p:nvPr/>
        </p:nvCxnSpPr>
        <p:spPr>
          <a:xfrm flipH="1">
            <a:off x="3186825" y="3588925"/>
            <a:ext cx="1137900" cy="31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236" name="Google Shape;1236;p11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1237" name="Google Shape;1237;p110"/>
          <p:cNvSpPr txBox="1">
            <a:spLocks noGrp="1"/>
          </p:cNvSpPr>
          <p:nvPr>
            <p:ph type="body" idx="1"/>
          </p:nvPr>
        </p:nvSpPr>
        <p:spPr>
          <a:xfrm>
            <a:off x="4341400" y="1063375"/>
            <a:ext cx="47361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train the net, just call function repeatedly!</a:t>
            </a:r>
            <a:endParaRPr sz="2000"/>
          </a:p>
        </p:txBody>
      </p:sp>
      <p:pic>
        <p:nvPicPr>
          <p:cNvPr id="1238" name="Google Shape;12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9" name="Google Shape;1239;p110"/>
          <p:cNvCxnSpPr/>
          <p:nvPr/>
        </p:nvCxnSpPr>
        <p:spPr>
          <a:xfrm rot="10800000">
            <a:off x="5778350" y="2467825"/>
            <a:ext cx="91200" cy="7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40" name="Google Shape;124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500" y="1172200"/>
            <a:ext cx="3215900" cy="11946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Other Topics</a:t>
            </a:r>
            <a:endParaRPr/>
          </a:p>
        </p:txBody>
      </p:sp>
      <p:sp>
        <p:nvSpPr>
          <p:cNvPr id="1246" name="Google Shape;1246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Conditionals</a:t>
            </a:r>
            <a:r>
              <a:rPr lang="en" sz="2000"/>
              <a:t>: The </a:t>
            </a: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" sz="2000"/>
              <a:t> and </a:t>
            </a: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2000"/>
              <a:t> functions allow conditional control flow in the graph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Loops</a:t>
            </a:r>
            <a:r>
              <a:rPr lang="en" sz="2000"/>
              <a:t>: The </a:t>
            </a: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scan</a:t>
            </a:r>
            <a:r>
              <a:rPr lang="en" sz="2000"/>
              <a:t> function allows for (some types) of loops in the computational graph; good for RNNs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Derivatives</a:t>
            </a:r>
            <a:r>
              <a:rPr lang="en" sz="2000"/>
              <a:t>: Efficient Jacobian / vector products with R and L operators, symbolic hessians (gradient of gradient)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Sparse matrices, optimizations, etc</a:t>
            </a:r>
            <a:endParaRPr sz="2000"/>
          </a:p>
        </p:txBody>
      </p:sp>
      <p:sp>
        <p:nvSpPr>
          <p:cNvPr id="1247" name="Google Shape;1247;p11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Multi-GPU</a:t>
            </a:r>
            <a:endParaRPr/>
          </a:p>
        </p:txBody>
      </p:sp>
      <p:sp>
        <p:nvSpPr>
          <p:cNvPr id="1253" name="Google Shape;1253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Experimental model parallelism</a:t>
            </a:r>
            <a:r>
              <a:rPr lang="en" sz="2000" dirty="0" smtClean="0"/>
              <a:t>: </a:t>
            </a:r>
            <a:r>
              <a:rPr lang="en" sz="900" dirty="0" smtClean="0">
                <a:solidFill>
                  <a:srgbClr val="FF0000"/>
                </a:solidFill>
              </a:rPr>
              <a:t>(Divides the computational graph work on multiple GPUs, but it is expreimental)</a:t>
            </a: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>
                <a:solidFill>
                  <a:schemeClr val="hlink"/>
                </a:solidFill>
                <a:hlinkClick r:id="rId3"/>
              </a:rPr>
              <a:t>http://deeplearning.net/software/theano/tutorial/using_multi_gpu.html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parallelism using </a:t>
            </a:r>
            <a:r>
              <a:rPr lang="en" sz="2000" dirty="0" smtClean="0"/>
              <a:t>platoon: </a:t>
            </a:r>
            <a:r>
              <a:rPr lang="en" sz="1050" dirty="0" smtClean="0">
                <a:solidFill>
                  <a:srgbClr val="FF0000"/>
                </a:solidFill>
              </a:rPr>
              <a:t>(Divides the data to different GPUs)</a:t>
            </a:r>
            <a:endParaRPr sz="105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en" sz="2000" u="sng" dirty="0" smtClean="0">
                <a:solidFill>
                  <a:schemeClr val="hlink"/>
                </a:solidFill>
                <a:hlinkClick r:id="rId4"/>
              </a:rPr>
              <a:t>github.com/mila-udem/platoon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254" name="Google Shape;1254;p11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260" name="Google Shape;1260;p1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Lasagne gives layer abstractions, sets up weights for you, writes update rules for you</a:t>
            </a:r>
            <a:endParaRPr sz="2000"/>
          </a:p>
        </p:txBody>
      </p:sp>
      <p:sp>
        <p:nvSpPr>
          <p:cNvPr id="1261" name="Google Shape;1261;p11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1262" name="Google Shape;126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268" name="Google Shape;1268;p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Set up symbolic Theano variables for data, labels</a:t>
            </a:r>
            <a:endParaRPr sz="2000"/>
          </a:p>
        </p:txBody>
      </p:sp>
      <p:sp>
        <p:nvSpPr>
          <p:cNvPr id="1269" name="Google Shape;1269;p11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1270" name="Google Shape;12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14"/>
          <p:cNvSpPr/>
          <p:nvPr/>
        </p:nvSpPr>
        <p:spPr>
          <a:xfrm>
            <a:off x="4936650" y="1786738"/>
            <a:ext cx="1959000" cy="35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2" name="Google Shape;1272;p114"/>
          <p:cNvCxnSpPr/>
          <p:nvPr/>
        </p:nvCxnSpPr>
        <p:spPr>
          <a:xfrm>
            <a:off x="3332450" y="1696400"/>
            <a:ext cx="1435200" cy="28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278" name="Google Shape;1278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Forward</a:t>
            </a:r>
            <a:r>
              <a:rPr lang="en" sz="2000"/>
              <a:t>: Use Lasagne layers to set up layers; don’t set up weights explicitly</a:t>
            </a:r>
            <a:endParaRPr sz="2000"/>
          </a:p>
        </p:txBody>
      </p:sp>
      <p:sp>
        <p:nvSpPr>
          <p:cNvPr id="1279" name="Google Shape;1279;p11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pic>
        <p:nvPicPr>
          <p:cNvPr id="1280" name="Google Shape;12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15"/>
          <p:cNvSpPr/>
          <p:nvPr/>
        </p:nvSpPr>
        <p:spPr>
          <a:xfrm>
            <a:off x="4936650" y="2141725"/>
            <a:ext cx="3534900" cy="62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115"/>
          <p:cNvCxnSpPr/>
          <p:nvPr/>
        </p:nvCxnSpPr>
        <p:spPr>
          <a:xfrm>
            <a:off x="3332450" y="2306000"/>
            <a:ext cx="1435200" cy="28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288" name="Google Shape;1288;p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Forward</a:t>
            </a:r>
            <a:r>
              <a:rPr lang="en" sz="2000"/>
              <a:t>: Use Lasagne layers to compute loss</a:t>
            </a:r>
            <a:endParaRPr sz="2000"/>
          </a:p>
        </p:txBody>
      </p:sp>
      <p:sp>
        <p:nvSpPr>
          <p:cNvPr id="1289" name="Google Shape;1289;p11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1290" name="Google Shape;12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6"/>
          <p:cNvSpPr/>
          <p:nvPr/>
        </p:nvSpPr>
        <p:spPr>
          <a:xfrm>
            <a:off x="4936650" y="2810525"/>
            <a:ext cx="3846000" cy="34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2" name="Google Shape;1292;p116"/>
          <p:cNvCxnSpPr/>
          <p:nvPr/>
        </p:nvCxnSpPr>
        <p:spPr>
          <a:xfrm>
            <a:off x="3332450" y="2306000"/>
            <a:ext cx="1435200" cy="28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Training / Finetuning</a:t>
            </a:r>
            <a:endParaRPr b="1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No need to write code!</a:t>
            </a:r>
            <a:endParaRPr sz="30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Convert data (</a:t>
            </a:r>
            <a:r>
              <a:rPr lang="en" sz="3000"/>
              <a:t>run a script)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Define net (</a:t>
            </a:r>
            <a:r>
              <a:rPr lang="en" sz="3000"/>
              <a:t>edit</a:t>
            </a:r>
            <a:r>
              <a:rPr lang="en" sz="3000">
                <a:solidFill>
                  <a:srgbClr val="000000"/>
                </a:solidFill>
              </a:rPr>
              <a:t> prototxt)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Define solver (</a:t>
            </a:r>
            <a:r>
              <a:rPr lang="en" sz="3000"/>
              <a:t>edit</a:t>
            </a:r>
            <a:r>
              <a:rPr lang="en" sz="3000">
                <a:solidFill>
                  <a:srgbClr val="000000"/>
                </a:solidFill>
              </a:rPr>
              <a:t> prototxt)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Train (with pretrained weights) (run a script)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298" name="Google Shape;1298;p1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Lasagne gets parameters, and writes the update rule for you</a:t>
            </a:r>
            <a:endParaRPr sz="2000"/>
          </a:p>
        </p:txBody>
      </p:sp>
      <p:sp>
        <p:nvSpPr>
          <p:cNvPr id="1299" name="Google Shape;1299;p11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1300" name="Google Shape;130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7"/>
          <p:cNvSpPr/>
          <p:nvPr/>
        </p:nvSpPr>
        <p:spPr>
          <a:xfrm>
            <a:off x="4936650" y="3115325"/>
            <a:ext cx="3846000" cy="458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2" name="Google Shape;1302;p117"/>
          <p:cNvCxnSpPr/>
          <p:nvPr/>
        </p:nvCxnSpPr>
        <p:spPr>
          <a:xfrm>
            <a:off x="3954750" y="2609800"/>
            <a:ext cx="833100" cy="55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Lasagne: High Level Wrapper</a:t>
            </a:r>
            <a:endParaRPr/>
          </a:p>
        </p:txBody>
      </p:sp>
      <p:sp>
        <p:nvSpPr>
          <p:cNvPr id="1308" name="Google Shape;1308;p1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92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as Theano: compile a function with updates, train model by calling function with arrays</a:t>
            </a:r>
            <a:endParaRPr sz="2000"/>
          </a:p>
        </p:txBody>
      </p:sp>
      <p:sp>
        <p:nvSpPr>
          <p:cNvPr id="1309" name="Google Shape;1309;p11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pic>
        <p:nvPicPr>
          <p:cNvPr id="1310" name="Google Shape;13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5"/>
            <a:ext cx="3975000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18"/>
          <p:cNvSpPr/>
          <p:nvPr/>
        </p:nvSpPr>
        <p:spPr>
          <a:xfrm>
            <a:off x="4936650" y="3572525"/>
            <a:ext cx="3846000" cy="98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118"/>
          <p:cNvCxnSpPr/>
          <p:nvPr/>
        </p:nvCxnSpPr>
        <p:spPr>
          <a:xfrm>
            <a:off x="3954750" y="3295600"/>
            <a:ext cx="833100" cy="55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Keras: High level wrapper</a:t>
            </a:r>
            <a:endParaRPr/>
          </a:p>
        </p:txBody>
      </p:sp>
      <p:sp>
        <p:nvSpPr>
          <p:cNvPr id="1318" name="Google Shape;1318;p1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keras is a layer on top of Theano; makes common things easy to do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(Also supports TensorFlow backend)</a:t>
            </a:r>
            <a:endParaRPr sz="2000"/>
          </a:p>
        </p:txBody>
      </p:sp>
      <p:sp>
        <p:nvSpPr>
          <p:cNvPr id="1319" name="Google Shape;1319;p11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1320" name="Google Shape;132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200" cy="2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Keras: High level wrapper</a:t>
            </a:r>
            <a:endParaRPr/>
          </a:p>
        </p:txBody>
      </p:sp>
      <p:sp>
        <p:nvSpPr>
          <p:cNvPr id="1326" name="Google Shape;1326;p1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keras is a layer on top of Theano; makes common things easy to do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Set up a two-layer ReLU net with </a:t>
            </a:r>
            <a:r>
              <a:rPr lang="en" sz="2000" dirty="0" smtClean="0"/>
              <a:t>softmax (with sequential object-just like Torch)</a:t>
            </a:r>
            <a:endParaRPr sz="2000" dirty="0"/>
          </a:p>
        </p:txBody>
      </p:sp>
      <p:sp>
        <p:nvSpPr>
          <p:cNvPr id="1327" name="Google Shape;1327;p12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1328" name="Google Shape;132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200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0"/>
          <p:cNvSpPr/>
          <p:nvPr/>
        </p:nvSpPr>
        <p:spPr>
          <a:xfrm>
            <a:off x="4735900" y="1922675"/>
            <a:ext cx="2931600" cy="101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0" name="Google Shape;1330;p120"/>
          <p:cNvCxnSpPr>
            <a:endCxn id="1329" idx="1"/>
          </p:cNvCxnSpPr>
          <p:nvPr/>
        </p:nvCxnSpPr>
        <p:spPr>
          <a:xfrm rot="10800000" flipH="1">
            <a:off x="4105900" y="2432075"/>
            <a:ext cx="630000" cy="128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Keras: High level wrapper</a:t>
            </a:r>
            <a:endParaRPr/>
          </a:p>
        </p:txBody>
      </p:sp>
      <p:sp>
        <p:nvSpPr>
          <p:cNvPr id="1336" name="Google Shape;1336;p1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keras is a layer on top of Theano; makes common things easy to do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will optimize the model using SGD with Nesterov momentum</a:t>
            </a:r>
            <a:endParaRPr sz="2000"/>
          </a:p>
        </p:txBody>
      </p:sp>
      <p:sp>
        <p:nvSpPr>
          <p:cNvPr id="1337" name="Google Shape;1337;p12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1338" name="Google Shape;13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200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21"/>
          <p:cNvSpPr/>
          <p:nvPr/>
        </p:nvSpPr>
        <p:spPr>
          <a:xfrm>
            <a:off x="4735900" y="2928875"/>
            <a:ext cx="4035300" cy="39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0" name="Google Shape;1340;p121"/>
          <p:cNvCxnSpPr>
            <a:endCxn id="1339" idx="1"/>
          </p:cNvCxnSpPr>
          <p:nvPr/>
        </p:nvCxnSpPr>
        <p:spPr>
          <a:xfrm>
            <a:off x="4147300" y="2999375"/>
            <a:ext cx="588600" cy="126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Keras: High level wrapper</a:t>
            </a:r>
            <a:endParaRPr/>
          </a:p>
        </p:txBody>
      </p:sp>
      <p:sp>
        <p:nvSpPr>
          <p:cNvPr id="1346" name="Google Shape;1346;p1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keras is a layer on top of Theano; makes common things easy to do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Generate some random data and train the model</a:t>
            </a:r>
            <a:endParaRPr sz="2000"/>
          </a:p>
        </p:txBody>
      </p:sp>
      <p:sp>
        <p:nvSpPr>
          <p:cNvPr id="1347" name="Google Shape;1347;p12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pic>
        <p:nvPicPr>
          <p:cNvPr id="1348" name="Google Shape;134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200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2"/>
          <p:cNvSpPr/>
          <p:nvPr/>
        </p:nvSpPr>
        <p:spPr>
          <a:xfrm>
            <a:off x="4735900" y="3309875"/>
            <a:ext cx="4035300" cy="74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0" name="Google Shape;1350;p122"/>
          <p:cNvCxnSpPr>
            <a:endCxn id="1349" idx="1"/>
          </p:cNvCxnSpPr>
          <p:nvPr/>
        </p:nvCxnSpPr>
        <p:spPr>
          <a:xfrm>
            <a:off x="4147300" y="3558425"/>
            <a:ext cx="588600" cy="126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Keras: High level wrapper</a:t>
            </a:r>
            <a:endParaRPr dirty="0"/>
          </a:p>
        </p:txBody>
      </p:sp>
      <p:sp>
        <p:nvSpPr>
          <p:cNvPr id="1356" name="Google Shape;1356;p12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Problem</a:t>
            </a:r>
            <a:r>
              <a:rPr lang="en" sz="2000" dirty="0"/>
              <a:t>: It crashes, stack trace and error message not useful </a:t>
            </a:r>
            <a:r>
              <a:rPr lang="en" sz="2000" dirty="0" smtClean="0"/>
              <a:t>:(</a:t>
            </a:r>
            <a:endParaRPr sz="2000" dirty="0"/>
          </a:p>
        </p:txBody>
      </p:sp>
      <p:sp>
        <p:nvSpPr>
          <p:cNvPr id="1357" name="Google Shape;1357;p12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pic>
        <p:nvPicPr>
          <p:cNvPr id="1358" name="Google Shape;1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849525"/>
            <a:ext cx="4035200" cy="2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088" y="903500"/>
            <a:ext cx="2858775" cy="36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682532" y="1063378"/>
            <a:ext cx="3094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Error messages are not very helpful here. Since, it uses </a:t>
            </a:r>
            <a:r>
              <a:rPr lang="en-US" dirty="0" err="1" smtClean="0">
                <a:solidFill>
                  <a:srgbClr val="FF0000"/>
                </a:solidFill>
              </a:rPr>
              <a:t>Theano</a:t>
            </a:r>
            <a:r>
              <a:rPr lang="en-US" dirty="0" smtClean="0">
                <a:solidFill>
                  <a:srgbClr val="FF0000"/>
                </a:solidFill>
              </a:rPr>
              <a:t> on the backend. </a:t>
            </a:r>
            <a:r>
              <a:rPr lang="en-US" dirty="0" err="1" smtClean="0">
                <a:solidFill>
                  <a:srgbClr val="FF0000"/>
                </a:solidFill>
              </a:rPr>
              <a:t>Theano</a:t>
            </a:r>
            <a:r>
              <a:rPr lang="en-US" dirty="0" smtClean="0">
                <a:solidFill>
                  <a:srgbClr val="FF0000"/>
                </a:solidFill>
              </a:rPr>
              <a:t> gives very insensible errors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Keras: High level wrapper</a:t>
            </a:r>
            <a:endParaRPr/>
          </a:p>
        </p:txBody>
      </p:sp>
      <p:sp>
        <p:nvSpPr>
          <p:cNvPr id="1365" name="Google Shape;1365;p12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Solution</a:t>
            </a:r>
            <a:r>
              <a:rPr lang="en" sz="2000"/>
              <a:t>: y should be one-hot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(too much API for me … )</a:t>
            </a:r>
            <a:endParaRPr sz="2000"/>
          </a:p>
        </p:txBody>
      </p:sp>
      <p:sp>
        <p:nvSpPr>
          <p:cNvPr id="1366" name="Google Shape;1366;p12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pic>
        <p:nvPicPr>
          <p:cNvPr id="1367" name="Google Shape;13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849525"/>
            <a:ext cx="4035200" cy="2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1697449"/>
            <a:ext cx="3983251" cy="279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24"/>
          <p:cNvSpPr/>
          <p:nvPr/>
        </p:nvSpPr>
        <p:spPr>
          <a:xfrm>
            <a:off x="4916825" y="2100600"/>
            <a:ext cx="2220600" cy="15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24"/>
          <p:cNvSpPr/>
          <p:nvPr/>
        </p:nvSpPr>
        <p:spPr>
          <a:xfrm>
            <a:off x="4862150" y="4066900"/>
            <a:ext cx="2220600" cy="15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1" name="Google Shape;1371;p124"/>
          <p:cNvCxnSpPr/>
          <p:nvPr/>
        </p:nvCxnSpPr>
        <p:spPr>
          <a:xfrm>
            <a:off x="3915475" y="1376025"/>
            <a:ext cx="919200" cy="612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124"/>
          <p:cNvCxnSpPr/>
          <p:nvPr/>
        </p:nvCxnSpPr>
        <p:spPr>
          <a:xfrm>
            <a:off x="3782950" y="1442275"/>
            <a:ext cx="1079100" cy="2521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Pretrained Models</a:t>
            </a:r>
            <a:endParaRPr/>
          </a:p>
        </p:txBody>
      </p:sp>
      <p:sp>
        <p:nvSpPr>
          <p:cNvPr id="1378" name="Google Shape;1378;p1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Lasagne Model Zoo</a:t>
            </a:r>
            <a:r>
              <a:rPr lang="en" sz="2000"/>
              <a:t> has pretrained common architectures: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https://github.com/Lasagne/Recipes/tree/master/modelzoo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AlexNet with weights</a:t>
            </a:r>
            <a:r>
              <a:rPr lang="en" sz="20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https://github.com/uoguelph-mlrg/theano_alexnet</a:t>
            </a:r>
            <a:r>
              <a:rPr lang="en" sz="2000"/>
              <a:t>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sklearn-theano</a:t>
            </a:r>
            <a:r>
              <a:rPr lang="en" sz="2000"/>
              <a:t>: Run OverFeat and GoogLeNet forward, but no fine-tuning?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http://sklearn-theano.github.io</a:t>
            </a:r>
            <a:r>
              <a:rPr lang="en" sz="2000"/>
              <a:t>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caffe-theano-conversion</a:t>
            </a:r>
            <a:r>
              <a:rPr lang="en" sz="2000"/>
              <a:t>: CS 231n project from last year: load models and weights from caffe! Not sure if full-featured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https://github.com/kitofans/caffe-theano-conversion</a:t>
            </a:r>
            <a:r>
              <a:rPr lang="en" sz="900"/>
              <a:t> </a:t>
            </a:r>
            <a:endParaRPr sz="900"/>
          </a:p>
        </p:txBody>
      </p:sp>
      <p:sp>
        <p:nvSpPr>
          <p:cNvPr id="1379" name="Google Shape;1379;p12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Pretrained Models</a:t>
            </a:r>
            <a:endParaRPr/>
          </a:p>
        </p:txBody>
      </p:sp>
      <p:sp>
        <p:nvSpPr>
          <p:cNvPr id="1385" name="Google Shape;1385;p1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Lasagne Model Zoo</a:t>
            </a:r>
            <a:r>
              <a:rPr lang="en" sz="2000"/>
              <a:t> has pretrained common architectures: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https://github.com/Lasagne/Recipes/tree/master/modelzoo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AlexNet with weights</a:t>
            </a:r>
            <a:r>
              <a:rPr lang="en" sz="20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https://github.com/uoguelph-mlrg/theano_alexnet</a:t>
            </a:r>
            <a:r>
              <a:rPr lang="en" sz="2000"/>
              <a:t>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sklearn-theano</a:t>
            </a:r>
            <a:r>
              <a:rPr lang="en" sz="2000"/>
              <a:t>: Run OverFeat and GoogLeNet forward, but no fine-tuning?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http://sklearn-theano.github.io</a:t>
            </a:r>
            <a:r>
              <a:rPr lang="en" sz="2000"/>
              <a:t>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caffe-theano-conversion</a:t>
            </a:r>
            <a:r>
              <a:rPr lang="en" sz="2000"/>
              <a:t>: CS 231n project from last year: load models and weights from caffe! Not sure if full-featured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https://github.com/kitofans/caffe-theano-conversion</a:t>
            </a:r>
            <a:r>
              <a:rPr lang="en" sz="900"/>
              <a:t> </a:t>
            </a:r>
            <a:endParaRPr sz="900"/>
          </a:p>
        </p:txBody>
      </p:sp>
      <p:sp>
        <p:nvSpPr>
          <p:cNvPr id="1386" name="Google Shape;1386;p12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1387" name="Google Shape;1387;p126"/>
          <p:cNvSpPr txBox="1"/>
          <p:nvPr/>
        </p:nvSpPr>
        <p:spPr>
          <a:xfrm>
            <a:off x="6880950" y="256350"/>
            <a:ext cx="2115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Best choice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388" name="Google Shape;1388;p126"/>
          <p:cNvSpPr/>
          <p:nvPr/>
        </p:nvSpPr>
        <p:spPr>
          <a:xfrm>
            <a:off x="400500" y="1380725"/>
            <a:ext cx="6903600" cy="68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9" name="Google Shape;1389;p126"/>
          <p:cNvCxnSpPr/>
          <p:nvPr/>
        </p:nvCxnSpPr>
        <p:spPr>
          <a:xfrm flipH="1">
            <a:off x="6764700" y="833075"/>
            <a:ext cx="323700" cy="44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1: </a:t>
            </a:r>
            <a:r>
              <a:rPr lang="en" sz="3600" b="1">
                <a:solidFill>
                  <a:srgbClr val="000000"/>
                </a:solidFill>
              </a:rPr>
              <a:t>Convert Data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DataLayer reading from LMDB is the easiest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Create LMDB using </a:t>
            </a:r>
            <a:r>
              <a:rPr lang="en" sz="3000" u="sng">
                <a:solidFill>
                  <a:srgbClr val="1155CC"/>
                </a:solidFill>
                <a:hlinkClick r:id="rId3"/>
              </a:rPr>
              <a:t>convert_imageset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Need text file where each line is</a:t>
            </a:r>
            <a:endParaRPr sz="30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“[path/to/image.jpeg] [label]”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/>
              <a:t>Create HDF5 file yourself using h5py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Pros / Cons</a:t>
            </a:r>
            <a:endParaRPr/>
          </a:p>
        </p:txBody>
      </p:sp>
      <p:sp>
        <p:nvSpPr>
          <p:cNvPr id="1395" name="Google Shape;1395;p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(+) Python + numpy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(+) Computational graph is nice abstraction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(+) RNNs fit nicely in computational graph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(-) Raw Theano is somewhat </a:t>
            </a:r>
            <a:r>
              <a:rPr lang="en" sz="2000" dirty="0" smtClean="0"/>
              <a:t>low-level (lasagane fixes this)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(+) High level wrappers (Keras, Lasagne) ease the pain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(-) Error messages can be unhelpful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(-) Large models can have long compile times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(-) Much “fatter” than Torch; more </a:t>
            </a:r>
            <a:r>
              <a:rPr lang="en" sz="2000" dirty="0" smtClean="0"/>
              <a:t>magic </a:t>
            </a:r>
            <a:r>
              <a:rPr lang="en" dirty="0" smtClean="0"/>
              <a:t>(makes things difficult while debugging.. </a:t>
            </a:r>
            <a:r>
              <a:rPr lang="en-US" dirty="0" smtClean="0"/>
              <a:t>Y</a:t>
            </a:r>
            <a:r>
              <a:rPr lang="en" dirty="0" smtClean="0"/>
              <a:t>ou don’t know much what’s going on behind the scenes)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(-) Patchy support for pretrained </a:t>
            </a:r>
            <a:r>
              <a:rPr lang="en" sz="2000" dirty="0" smtClean="0"/>
              <a:t>models (lasgane is pretty good with this)</a:t>
            </a:r>
            <a:endParaRPr sz="2000" dirty="0"/>
          </a:p>
        </p:txBody>
      </p:sp>
      <p:sp>
        <p:nvSpPr>
          <p:cNvPr id="1396" name="Google Shape;1396;p12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8"/>
          <p:cNvSpPr txBox="1">
            <a:spLocks noGrp="1"/>
          </p:cNvSpPr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TensorFlow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https://www.tensorflow.org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402" name="Google Shape;1402;p12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1408" name="Google Shape;1408;p1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From Google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Very similar to Theano - all about computation graphs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Easy visualizations (TensorBoard)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Multi-GPU and multi-node training</a:t>
            </a:r>
            <a:endParaRPr sz="2000"/>
          </a:p>
        </p:txBody>
      </p:sp>
      <p:sp>
        <p:nvSpPr>
          <p:cNvPr id="1409" name="Google Shape;1409;p12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16" name="Google Shape;1416;p1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417" name="Google Shape;1417;p13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24" name="Google Shape;1424;p1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</a:t>
            </a:r>
            <a:r>
              <a:rPr lang="en" sz="2000" dirty="0" smtClean="0"/>
              <a:t>placeholders (similar to symbolic variables in Theano) </a:t>
            </a:r>
            <a:r>
              <a:rPr lang="en" sz="2000" dirty="0"/>
              <a:t>for data and labels: These will be fed to the graph</a:t>
            </a:r>
            <a:endParaRPr sz="2000" dirty="0"/>
          </a:p>
        </p:txBody>
      </p:sp>
      <p:sp>
        <p:nvSpPr>
          <p:cNvPr id="1425" name="Google Shape;1425;p13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1426" name="Google Shape;1426;p131"/>
          <p:cNvSpPr/>
          <p:nvPr/>
        </p:nvSpPr>
        <p:spPr>
          <a:xfrm>
            <a:off x="4342550" y="1467125"/>
            <a:ext cx="2960700" cy="29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7" name="Google Shape;1427;p131"/>
          <p:cNvCxnSpPr>
            <a:endCxn id="1426" idx="1"/>
          </p:cNvCxnSpPr>
          <p:nvPr/>
        </p:nvCxnSpPr>
        <p:spPr>
          <a:xfrm rot="10800000" flipH="1">
            <a:off x="3824450" y="1613975"/>
            <a:ext cx="518100" cy="4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34" name="Google Shape;1434;p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Variables to hold weights; similar to Theano shared variables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Initialize variables with numpy arrays </a:t>
            </a:r>
            <a:endParaRPr sz="2000"/>
          </a:p>
        </p:txBody>
      </p:sp>
      <p:sp>
        <p:nvSpPr>
          <p:cNvPr id="1435" name="Google Shape;1435;p13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1436" name="Google Shape;1436;p132"/>
          <p:cNvSpPr/>
          <p:nvPr/>
        </p:nvSpPr>
        <p:spPr>
          <a:xfrm>
            <a:off x="4342550" y="1796775"/>
            <a:ext cx="3838500" cy="29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7" name="Google Shape;1437;p132"/>
          <p:cNvCxnSpPr>
            <a:endCxn id="1436" idx="1"/>
          </p:cNvCxnSpPr>
          <p:nvPr/>
        </p:nvCxnSpPr>
        <p:spPr>
          <a:xfrm rot="10800000" flipH="1">
            <a:off x="3517850" y="1943625"/>
            <a:ext cx="824700" cy="30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44" name="Google Shape;1444;p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Forward</a:t>
            </a:r>
            <a:r>
              <a:rPr lang="en" sz="2000"/>
              <a:t>: Compute scores, probs, loss (symbolically)</a:t>
            </a:r>
            <a:endParaRPr sz="2000"/>
          </a:p>
        </p:txBody>
      </p:sp>
      <p:sp>
        <p:nvSpPr>
          <p:cNvPr id="1445" name="Google Shape;1445;p13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446" name="Google Shape;1446;p133"/>
          <p:cNvSpPr/>
          <p:nvPr/>
        </p:nvSpPr>
        <p:spPr>
          <a:xfrm>
            <a:off x="4342550" y="2143013"/>
            <a:ext cx="3838500" cy="62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7" name="Google Shape;1447;p133"/>
          <p:cNvCxnSpPr>
            <a:endCxn id="1446" idx="1"/>
          </p:cNvCxnSpPr>
          <p:nvPr/>
        </p:nvCxnSpPr>
        <p:spPr>
          <a:xfrm rot="10800000" flipH="1">
            <a:off x="3625550" y="2455313"/>
            <a:ext cx="717000" cy="7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54" name="Google Shape;1454;p1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Running train_step will use SGD to minimize loss</a:t>
            </a:r>
            <a:endParaRPr sz="2000"/>
          </a:p>
        </p:txBody>
      </p:sp>
      <p:sp>
        <p:nvSpPr>
          <p:cNvPr id="1455" name="Google Shape;1455;p13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1456" name="Google Shape;1456;p134"/>
          <p:cNvSpPr/>
          <p:nvPr/>
        </p:nvSpPr>
        <p:spPr>
          <a:xfrm>
            <a:off x="4342550" y="2819750"/>
            <a:ext cx="4425600" cy="31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7" name="Google Shape;1457;p134"/>
          <p:cNvCxnSpPr>
            <a:endCxn id="1456" idx="1"/>
          </p:cNvCxnSpPr>
          <p:nvPr/>
        </p:nvCxnSpPr>
        <p:spPr>
          <a:xfrm rot="10800000" flipH="1">
            <a:off x="3625550" y="2975900"/>
            <a:ext cx="717000" cy="7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64" name="Google Shape;1464;p1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an artificial dataset; y is one-hot like Keras</a:t>
            </a:r>
            <a:endParaRPr sz="2000" dirty="0"/>
          </a:p>
        </p:txBody>
      </p:sp>
      <p:sp>
        <p:nvSpPr>
          <p:cNvPr id="1465" name="Google Shape;1465;p13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1466" name="Google Shape;1466;p135"/>
          <p:cNvSpPr/>
          <p:nvPr/>
        </p:nvSpPr>
        <p:spPr>
          <a:xfrm>
            <a:off x="4342550" y="3175900"/>
            <a:ext cx="3008700" cy="428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7" name="Google Shape;1467;p135"/>
          <p:cNvCxnSpPr>
            <a:endCxn id="1466" idx="1"/>
          </p:cNvCxnSpPr>
          <p:nvPr/>
        </p:nvCxnSpPr>
        <p:spPr>
          <a:xfrm>
            <a:off x="3575750" y="3223150"/>
            <a:ext cx="766800" cy="16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Two-Layer Net</a:t>
            </a:r>
            <a:endParaRPr/>
          </a:p>
        </p:txBody>
      </p:sp>
      <p:sp>
        <p:nvSpPr>
          <p:cNvPr id="1474" name="Google Shape;1474;p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657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Actually </a:t>
            </a:r>
            <a:r>
              <a:rPr lang="en" sz="2000" dirty="0"/>
              <a:t>train the </a:t>
            </a:r>
            <a:r>
              <a:rPr lang="en" sz="2000" dirty="0" smtClean="0"/>
              <a:t>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FF0000"/>
                </a:solidFill>
              </a:rPr>
              <a:t>Goes inside a session object always. Also, call the run function on session object for computing loss. Put it inside the loop.. Gradient decent will run on it and loss will go down</a:t>
            </a:r>
            <a:endParaRPr sz="1100" dirty="0">
              <a:solidFill>
                <a:srgbClr val="FF0000"/>
              </a:solidFill>
            </a:endParaRPr>
          </a:p>
        </p:txBody>
      </p:sp>
      <p:sp>
        <p:nvSpPr>
          <p:cNvPr id="1475" name="Google Shape;1475;p13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1476" name="Google Shape;1476;p136"/>
          <p:cNvSpPr/>
          <p:nvPr/>
        </p:nvSpPr>
        <p:spPr>
          <a:xfrm>
            <a:off x="4342550" y="3633100"/>
            <a:ext cx="3008700" cy="87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7" name="Google Shape;1477;p136"/>
          <p:cNvCxnSpPr>
            <a:endCxn id="1476" idx="1"/>
          </p:cNvCxnSpPr>
          <p:nvPr/>
        </p:nvCxnSpPr>
        <p:spPr>
          <a:xfrm>
            <a:off x="3310850" y="3612400"/>
            <a:ext cx="1031700" cy="45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1</a:t>
            </a:r>
            <a:r>
              <a:rPr lang="en" sz="3600" b="1">
                <a:solidFill>
                  <a:srgbClr val="000000"/>
                </a:solidFill>
              </a:rPr>
              <a:t>: </a:t>
            </a:r>
            <a:r>
              <a:rPr lang="en" sz="3600" b="1"/>
              <a:t>Convert Data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457200" y="1445200"/>
            <a:ext cx="7462200" cy="25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ImageDataLayer: Read from image files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WindowDataLayer: For detection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HDF5Layer: Read from HDF5 file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From memory, using Python interface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All of these are harder to use (except Python)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22136" y="3627455"/>
            <a:ext cx="350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LMDB format is always an easy option</a:t>
            </a:r>
            <a:endParaRPr lang="en-US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483" name="Google Shape;1483;p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Tensorboard makes it easy to visualize what’s happening inside your models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484" name="Google Shape;1484;p13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1485" name="Google Shape;148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491" name="Google Shape;1491;p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Tensorboard makes it easy to visualize what’s happening inside your models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as before, but now we create summaries for loss and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492" name="Google Shape;1492;p13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pic>
        <p:nvPicPr>
          <p:cNvPr id="1493" name="Google Shape;149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38"/>
          <p:cNvSpPr/>
          <p:nvPr/>
        </p:nvSpPr>
        <p:spPr>
          <a:xfrm>
            <a:off x="5261925" y="2455323"/>
            <a:ext cx="2214900" cy="34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5" name="Google Shape;1495;p138"/>
          <p:cNvCxnSpPr>
            <a:endCxn id="1493" idx="1"/>
          </p:cNvCxnSpPr>
          <p:nvPr/>
        </p:nvCxnSpPr>
        <p:spPr>
          <a:xfrm rot="10800000" flipH="1">
            <a:off x="3890600" y="2725312"/>
            <a:ext cx="1277700" cy="1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01" name="Google Shape;1501;p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Tensorboard makes it easy to visualize what’s happening inside your models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a special “merged” variable and a SummaryWriter </a:t>
            </a:r>
            <a:r>
              <a:rPr lang="en" sz="2000" dirty="0" smtClean="0"/>
              <a:t>object- dumps out the summary to disk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502" name="Google Shape;1502;p13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1503" name="Google Shape;150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39"/>
          <p:cNvSpPr/>
          <p:nvPr/>
        </p:nvSpPr>
        <p:spPr>
          <a:xfrm>
            <a:off x="5372896" y="3570900"/>
            <a:ext cx="2957100" cy="22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5" name="Google Shape;1505;p139"/>
          <p:cNvCxnSpPr/>
          <p:nvPr/>
        </p:nvCxnSpPr>
        <p:spPr>
          <a:xfrm>
            <a:off x="3940325" y="3223050"/>
            <a:ext cx="1292100" cy="33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11" name="Google Shape;1511;p1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Tensorboard makes it easy to visualize what’s happening inside your models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the training loop, also run merged and pass its value to the writer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12" name="Google Shape;1512;p14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pic>
        <p:nvPicPr>
          <p:cNvPr id="1513" name="Google Shape;151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40"/>
          <p:cNvSpPr/>
          <p:nvPr/>
        </p:nvSpPr>
        <p:spPr>
          <a:xfrm>
            <a:off x="5455725" y="4028100"/>
            <a:ext cx="2957100" cy="39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5" name="Google Shape;1515;p140"/>
          <p:cNvCxnSpPr/>
          <p:nvPr/>
        </p:nvCxnSpPr>
        <p:spPr>
          <a:xfrm>
            <a:off x="4329600" y="3645450"/>
            <a:ext cx="1018500" cy="32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21" name="Google Shape;1521;p14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1522" name="Google Shape;1522;p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6034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Tensorboard server, and we get graphs!</a:t>
            </a:r>
            <a:endParaRPr sz="2000"/>
          </a:p>
        </p:txBody>
      </p:sp>
      <p:pic>
        <p:nvPicPr>
          <p:cNvPr id="1523" name="Google Shape;152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38" y="1707329"/>
            <a:ext cx="4532719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425" y="263275"/>
            <a:ext cx="2411575" cy="41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30" name="Google Shape;1530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38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31" name="Google Shape;1531;p14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pic>
        <p:nvPicPr>
          <p:cNvPr id="1532" name="Google Shape;1532;p142"/>
          <p:cNvPicPr preferRelativeResize="0"/>
          <p:nvPr/>
        </p:nvPicPr>
        <p:blipFill rotWithShape="1">
          <a:blip r:embed="rId3">
            <a:alphaModFix/>
          </a:blip>
          <a:srcRect b="28535"/>
          <a:stretch/>
        </p:blipFill>
        <p:spPr>
          <a:xfrm>
            <a:off x="4713250" y="1297998"/>
            <a:ext cx="4127799" cy="30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38" name="Google Shape;1538;p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38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Add names to placeholders and variables</a:t>
            </a:r>
            <a:endParaRPr sz="2000"/>
          </a:p>
        </p:txBody>
      </p:sp>
      <p:sp>
        <p:nvSpPr>
          <p:cNvPr id="1539" name="Google Shape;1539;p14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pic>
        <p:nvPicPr>
          <p:cNvPr id="1540" name="Google Shape;1540;p143"/>
          <p:cNvPicPr preferRelativeResize="0"/>
          <p:nvPr/>
        </p:nvPicPr>
        <p:blipFill rotWithShape="1">
          <a:blip r:embed="rId3">
            <a:alphaModFix/>
          </a:blip>
          <a:srcRect b="28535"/>
          <a:stretch/>
        </p:blipFill>
        <p:spPr>
          <a:xfrm>
            <a:off x="4713250" y="1297998"/>
            <a:ext cx="4127799" cy="30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43"/>
          <p:cNvSpPr/>
          <p:nvPr/>
        </p:nvSpPr>
        <p:spPr>
          <a:xfrm>
            <a:off x="7303050" y="1783513"/>
            <a:ext cx="530100" cy="28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43"/>
          <p:cNvSpPr/>
          <p:nvPr/>
        </p:nvSpPr>
        <p:spPr>
          <a:xfrm>
            <a:off x="8244689" y="2088378"/>
            <a:ext cx="530100" cy="28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3" name="Google Shape;1543;p143"/>
          <p:cNvCxnSpPr/>
          <p:nvPr/>
        </p:nvCxnSpPr>
        <p:spPr>
          <a:xfrm>
            <a:off x="4197075" y="1624500"/>
            <a:ext cx="2948700" cy="18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49" name="Google Shape;1549;p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38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Add names to placeholders and variables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Break up the forward pass with name scoping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50" name="Google Shape;1550;p14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pic>
        <p:nvPicPr>
          <p:cNvPr id="1551" name="Google Shape;1551;p144"/>
          <p:cNvPicPr preferRelativeResize="0"/>
          <p:nvPr/>
        </p:nvPicPr>
        <p:blipFill rotWithShape="1">
          <a:blip r:embed="rId3">
            <a:alphaModFix/>
          </a:blip>
          <a:srcRect b="28535"/>
          <a:stretch/>
        </p:blipFill>
        <p:spPr>
          <a:xfrm>
            <a:off x="4713250" y="1297998"/>
            <a:ext cx="4127799" cy="30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44"/>
          <p:cNvSpPr/>
          <p:nvPr/>
        </p:nvSpPr>
        <p:spPr>
          <a:xfrm>
            <a:off x="4824000" y="2403075"/>
            <a:ext cx="2131200" cy="16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44"/>
          <p:cNvSpPr/>
          <p:nvPr/>
        </p:nvSpPr>
        <p:spPr>
          <a:xfrm>
            <a:off x="4824000" y="2815193"/>
            <a:ext cx="2131200" cy="16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4" name="Google Shape;1554;p144"/>
          <p:cNvCxnSpPr/>
          <p:nvPr/>
        </p:nvCxnSpPr>
        <p:spPr>
          <a:xfrm>
            <a:off x="2292075" y="2600888"/>
            <a:ext cx="2277600" cy="141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60" name="Google Shape;1560;p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38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Tensorboard shows the graph!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61" name="Google Shape;1561;p14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pic>
        <p:nvPicPr>
          <p:cNvPr id="1562" name="Google Shape;156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50" y="1691950"/>
            <a:ext cx="7462101" cy="2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TensorBoard</a:t>
            </a:r>
            <a:endParaRPr/>
          </a:p>
        </p:txBody>
      </p:sp>
      <p:sp>
        <p:nvSpPr>
          <p:cNvPr id="1568" name="Google Shape;1568;p1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38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Tensorboard shows the graph!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 scopes expand to show individual operations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569" name="Google Shape;1569;p14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pic>
        <p:nvPicPr>
          <p:cNvPr id="1570" name="Google Shape;1570;p146"/>
          <p:cNvPicPr preferRelativeResize="0"/>
          <p:nvPr/>
        </p:nvPicPr>
        <p:blipFill rotWithShape="1">
          <a:blip r:embed="rId3">
            <a:alphaModFix/>
          </a:blip>
          <a:srcRect l="5598" t="4643"/>
          <a:stretch/>
        </p:blipFill>
        <p:spPr>
          <a:xfrm>
            <a:off x="4321325" y="1016200"/>
            <a:ext cx="4751123" cy="346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76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2: Define Net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44982"/>
          <a:stretch/>
        </p:blipFill>
        <p:spPr>
          <a:xfrm>
            <a:off x="838200" y="731462"/>
            <a:ext cx="4763850" cy="37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t="55017" r="57601"/>
          <a:stretch/>
        </p:blipFill>
        <p:spPr>
          <a:xfrm>
            <a:off x="6078650" y="1001550"/>
            <a:ext cx="2275025" cy="34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Multi-GPU</a:t>
            </a:r>
            <a:endParaRPr/>
          </a:p>
        </p:txBody>
      </p:sp>
      <p:sp>
        <p:nvSpPr>
          <p:cNvPr id="1576" name="Google Shape;1576;p147"/>
          <p:cNvSpPr txBox="1">
            <a:spLocks noGrp="1"/>
          </p:cNvSpPr>
          <p:nvPr>
            <p:ph type="body" idx="1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Data parallelism</a:t>
            </a:r>
            <a:r>
              <a:rPr lang="en" sz="2000"/>
              <a:t>: </a:t>
            </a:r>
            <a:br>
              <a:rPr lang="en" sz="2000"/>
            </a:br>
            <a:r>
              <a:rPr lang="en" sz="2000"/>
              <a:t>synchronous or asynchronous</a:t>
            </a:r>
            <a:endParaRPr sz="2000"/>
          </a:p>
        </p:txBody>
      </p:sp>
      <p:sp>
        <p:nvSpPr>
          <p:cNvPr id="1577" name="Google Shape;1577;p14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pic>
        <p:nvPicPr>
          <p:cNvPr id="1578" name="Google Shape;157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74" y="1763700"/>
            <a:ext cx="3299975" cy="28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Multi-GPU</a:t>
            </a:r>
            <a:endParaRPr/>
          </a:p>
        </p:txBody>
      </p:sp>
      <p:sp>
        <p:nvSpPr>
          <p:cNvPr id="1584" name="Google Shape;1584;p148"/>
          <p:cNvSpPr txBox="1">
            <a:spLocks noGrp="1"/>
          </p:cNvSpPr>
          <p:nvPr>
            <p:ph type="body" idx="1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Data parallelism</a:t>
            </a:r>
            <a:r>
              <a:rPr lang="en" sz="2000"/>
              <a:t>: </a:t>
            </a:r>
            <a:br>
              <a:rPr lang="en" sz="2000"/>
            </a:br>
            <a:r>
              <a:rPr lang="en" sz="2000"/>
              <a:t>synchronous or asynchronous</a:t>
            </a:r>
            <a:endParaRPr sz="2000"/>
          </a:p>
        </p:txBody>
      </p:sp>
      <p:sp>
        <p:nvSpPr>
          <p:cNvPr id="1585" name="Google Shape;1585;p14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pic>
        <p:nvPicPr>
          <p:cNvPr id="1586" name="Google Shape;158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000" y="2211450"/>
            <a:ext cx="2504100" cy="21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74" y="1763700"/>
            <a:ext cx="3299975" cy="28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48"/>
          <p:cNvSpPr txBox="1">
            <a:spLocks noGrp="1"/>
          </p:cNvSpPr>
          <p:nvPr>
            <p:ph type="body" idx="1"/>
          </p:nvPr>
        </p:nvSpPr>
        <p:spPr>
          <a:xfrm>
            <a:off x="4697500" y="1179163"/>
            <a:ext cx="3649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Model parallelism</a:t>
            </a:r>
            <a:r>
              <a:rPr lang="en" sz="2000" dirty="0"/>
              <a:t>: </a:t>
            </a:r>
            <a:br>
              <a:rPr lang="en" sz="2000" dirty="0"/>
            </a:br>
            <a:r>
              <a:rPr lang="en" sz="2000" dirty="0"/>
              <a:t>Split model across </a:t>
            </a:r>
            <a:r>
              <a:rPr lang="en" sz="2000" dirty="0" smtClean="0"/>
              <a:t>GPUs (can be very useful for RNNs)</a:t>
            </a:r>
            <a:endParaRPr sz="20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Distributed</a:t>
            </a:r>
            <a:endParaRPr/>
          </a:p>
        </p:txBody>
      </p:sp>
      <p:sp>
        <p:nvSpPr>
          <p:cNvPr id="1594" name="Google Shape;1594;p149"/>
          <p:cNvSpPr txBox="1">
            <a:spLocks noGrp="1"/>
          </p:cNvSpPr>
          <p:nvPr>
            <p:ph type="body" idx="1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Single machine</a:t>
            </a:r>
            <a:r>
              <a:rPr lang="en" sz="2000"/>
              <a:t>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Like other frameworks</a:t>
            </a:r>
            <a:endParaRPr sz="2000"/>
          </a:p>
        </p:txBody>
      </p:sp>
      <p:sp>
        <p:nvSpPr>
          <p:cNvPr id="1595" name="Google Shape;1595;p14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pic>
        <p:nvPicPr>
          <p:cNvPr id="1596" name="Google Shape;159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88" y="1867500"/>
            <a:ext cx="7559825" cy="2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49"/>
          <p:cNvSpPr txBox="1">
            <a:spLocks noGrp="1"/>
          </p:cNvSpPr>
          <p:nvPr>
            <p:ph type="body" idx="1"/>
          </p:nvPr>
        </p:nvSpPr>
        <p:spPr>
          <a:xfrm>
            <a:off x="4668075" y="1076025"/>
            <a:ext cx="3649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Many machines</a:t>
            </a:r>
            <a:r>
              <a:rPr lang="en" sz="2000"/>
              <a:t>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 open source (yet) =(</a:t>
            </a:r>
            <a:endParaRPr sz="20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Pretrained Models</a:t>
            </a:r>
            <a:endParaRPr/>
          </a:p>
        </p:txBody>
      </p:sp>
      <p:sp>
        <p:nvSpPr>
          <p:cNvPr id="1603" name="Google Shape;1603;p1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get a pretrained version of Inception here: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https://github.com/tensorflow/tensorflow/blob/master/tensorflow/examples/android/README.md</a:t>
            </a:r>
            <a:r>
              <a:rPr lang="en" sz="1000"/>
              <a:t>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(In an Android example?? Very well-hidden)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only one I could find =(</a:t>
            </a:r>
            <a:endParaRPr sz="2000"/>
          </a:p>
        </p:txBody>
      </p:sp>
      <p:sp>
        <p:nvSpPr>
          <p:cNvPr id="1604" name="Google Shape;1604;p15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TensorFlow: Pros / Cons</a:t>
            </a:r>
            <a:endParaRPr/>
          </a:p>
        </p:txBody>
      </p:sp>
      <p:sp>
        <p:nvSpPr>
          <p:cNvPr id="1610" name="Google Shape;1610;p1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Python + numpy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Computational graph abstraction, like Theano; great for RNNs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Much faster compile times than Theano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Slightly more convenient than raw Theano?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TensorBoard for visualization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(+) Data AND model parallelism; best of all frameworks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(+/-) Distributed models, but not open-source yet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(-) Slower than other frameworks right now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(-) Much “fatter” than Torch; more magic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(-) Not many pretrained models</a:t>
            </a:r>
            <a:endParaRPr sz="2000"/>
          </a:p>
        </p:txBody>
      </p:sp>
      <p:sp>
        <p:nvSpPr>
          <p:cNvPr id="1611" name="Google Shape;1611;p15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617" name="Google Shape;1617;p15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graphicFrame>
        <p:nvGraphicFramePr>
          <p:cNvPr id="1618" name="Google Shape;1618;p152"/>
          <p:cNvGraphicFramePr/>
          <p:nvPr/>
        </p:nvGraphicFramePr>
        <p:xfrm>
          <a:off x="952500" y="875865"/>
          <a:ext cx="7239000" cy="3698910"/>
        </p:xfrm>
        <a:graphic>
          <a:graphicData uri="http://schemas.openxmlformats.org/drawingml/2006/table">
            <a:tbl>
              <a:tblPr>
                <a:noFill/>
                <a:tableStyleId>{231B635C-B6B3-4F35-AAD4-18C0E2C31712}</a:tableStyleId>
              </a:tblPr>
              <a:tblGrid>
                <a:gridCol w="1447800"/>
                <a:gridCol w="1357475"/>
                <a:gridCol w="1538125"/>
                <a:gridCol w="1447800"/>
                <a:gridCol w="1447800"/>
              </a:tblGrid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Caffe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Torch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Theano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TensorFlow</a:t>
                      </a:r>
                      <a:endParaRPr b="1"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Language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C++, Python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Lua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Pretrained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++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++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(Lasagne)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Inception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Multi-GPU: Data parallel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</a:t>
                      </a:r>
                      <a:r>
                        <a:rPr lang="en" sz="1000"/>
                        <a:t>cunn.DataParallelTable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br>
                        <a:rPr lang="en"/>
                      </a:br>
                      <a:r>
                        <a:rPr lang="en" sz="1000"/>
                        <a:t>platoon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Multi-GPU: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 parallel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br>
                        <a:rPr lang="en"/>
                      </a:br>
                      <a:r>
                        <a:rPr lang="en" sz="1000"/>
                        <a:t>fbcunn.ModelParallel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Experimental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(best)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Readable source code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(C++)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(Lua)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6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Good at RNN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Mediocre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(best)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24" name="Google Shape;1624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Extract AlexNet or VGG features?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25" name="Google Shape;1625;p15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31" name="Google Shape;1631;p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Extract AlexNet or VGG features? </a:t>
            </a:r>
            <a:r>
              <a:rPr lang="en" sz="3000" b="1"/>
              <a:t>Use Caffe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32" name="Google Shape;1632;p15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38" name="Google Shape;1638;p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Fine-tune AlexNet for new classes?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39" name="Google Shape;1639;p15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45" name="Google Shape;1645;p1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Fine-tune AlexNet for new classes? </a:t>
            </a:r>
            <a:r>
              <a:rPr lang="en" sz="3000" b="1"/>
              <a:t>Use Caffe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46" name="Google Shape;1646;p15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76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Caffe Step 2: Define Net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b="44982"/>
          <a:stretch/>
        </p:blipFill>
        <p:spPr>
          <a:xfrm>
            <a:off x="838200" y="731462"/>
            <a:ext cx="4763850" cy="37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t="55017" r="57601"/>
          <a:stretch/>
        </p:blipFill>
        <p:spPr>
          <a:xfrm>
            <a:off x="6078650" y="1001550"/>
            <a:ext cx="2275025" cy="34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000850" y="935387"/>
            <a:ext cx="20340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Layers and Blobs often have same name!</a:t>
            </a:r>
            <a:endParaRPr sz="1800"/>
          </a:p>
        </p:txBody>
      </p:sp>
      <p:cxnSp>
        <p:nvCxnSpPr>
          <p:cNvPr id="185" name="Google Shape;185;p22"/>
          <p:cNvCxnSpPr/>
          <p:nvPr/>
        </p:nvCxnSpPr>
        <p:spPr>
          <a:xfrm rot="10800000">
            <a:off x="2133850" y="1129887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2"/>
          <p:cNvCxnSpPr/>
          <p:nvPr/>
        </p:nvCxnSpPr>
        <p:spPr>
          <a:xfrm rot="10800000">
            <a:off x="2133850" y="1453812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52" name="Google Shape;1652;p1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 Captioning with finetuning?</a:t>
            </a:r>
            <a:endParaRPr sz="3000"/>
          </a:p>
        </p:txBody>
      </p:sp>
      <p:sp>
        <p:nvSpPr>
          <p:cNvPr id="1653" name="Google Shape;1653;p15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59" name="Google Shape;1659;p1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 Captioning with finetuning?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	</a:t>
            </a:r>
            <a:r>
              <a:rPr lang="en" sz="2400"/>
              <a:t>-&gt; Need pretrained models (Caffe, Torch, Lasagne)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RNNs (Torch or Lasagne)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</a:t>
            </a:r>
            <a:r>
              <a:rPr lang="en" sz="2400" b="1"/>
              <a:t>Use Torch or Lasagna</a:t>
            </a:r>
            <a:endParaRPr sz="2400" b="1"/>
          </a:p>
        </p:txBody>
      </p:sp>
      <p:sp>
        <p:nvSpPr>
          <p:cNvPr id="1660" name="Google Shape;1660;p15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66" name="Google Shape;1666;p1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Segmentation? (Classify every pixel)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1667" name="Google Shape;1667;p15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73" name="Google Shape;1673;p1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Segmentation? (Classify every pixel)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pretrained model (Caffe, Torch, Lasagna)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funny loss function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If loss function exists in Caffe: </a:t>
            </a:r>
            <a:r>
              <a:rPr lang="en" sz="2400" b="1"/>
              <a:t>Use Caffe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	</a:t>
            </a:r>
            <a:r>
              <a:rPr lang="en" sz="2400"/>
              <a:t>-&gt; If you want to write your own loss: </a:t>
            </a:r>
            <a:r>
              <a:rPr lang="en" sz="2400" b="1"/>
              <a:t>Use Torch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1674" name="Google Shape;1674;p16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80" name="Google Shape;1680;p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Detection?</a:t>
            </a:r>
            <a:endParaRPr sz="3000"/>
          </a:p>
        </p:txBody>
      </p:sp>
      <p:sp>
        <p:nvSpPr>
          <p:cNvPr id="1681" name="Google Shape;1681;p16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87" name="Google Shape;1687;p1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pretrained model (Torch, Caffe, Lasagne)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lots of custom imperative code (NOT Lasagne)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Use </a:t>
            </a:r>
            <a:r>
              <a:rPr lang="en" sz="2400" b="1"/>
              <a:t>Caffe + Python</a:t>
            </a:r>
            <a:r>
              <a:rPr lang="en" sz="2400"/>
              <a:t> or </a:t>
            </a:r>
            <a:r>
              <a:rPr lang="en" sz="2400" b="1"/>
              <a:t>Torch</a:t>
            </a:r>
            <a:endParaRPr sz="2400" b="1"/>
          </a:p>
        </p:txBody>
      </p:sp>
      <p:sp>
        <p:nvSpPr>
          <p:cNvPr id="1688" name="Google Shape;1688;p16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694" name="Google Shape;1694;p1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Language modeling with new RNN structure?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5" name="Google Shape;1695;p16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701" name="Google Shape;1701;p1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Language modeling with new RNN structure?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Need easy recurrent nets (NOT Caffe, Torch)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No need for pretrained models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</a:t>
            </a:r>
            <a:r>
              <a:rPr lang="en" sz="2400" b="1"/>
              <a:t>Use Theano or TensorFlow</a:t>
            </a:r>
            <a:endParaRPr sz="2400"/>
          </a:p>
        </p:txBody>
      </p:sp>
      <p:sp>
        <p:nvSpPr>
          <p:cNvPr id="1702" name="Google Shape;1702;p16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708" name="Google Shape;1708;p1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91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 BatchNorm?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-&gt; Don’t want to derive gradient? </a:t>
            </a:r>
            <a:r>
              <a:rPr lang="en" sz="2400" b="1"/>
              <a:t>Theano</a:t>
            </a:r>
            <a:r>
              <a:rPr lang="en" sz="2400"/>
              <a:t> or </a:t>
            </a:r>
            <a:r>
              <a:rPr lang="en" sz="2400" b="1"/>
              <a:t>TensorFlow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	</a:t>
            </a:r>
            <a:r>
              <a:rPr lang="en" sz="2400"/>
              <a:t>-&gt; Implement efficient backward pass? </a:t>
            </a:r>
            <a:r>
              <a:rPr lang="en" sz="2400" b="1"/>
              <a:t>Use Torch</a:t>
            </a:r>
            <a:endParaRPr sz="2400" b="1"/>
          </a:p>
        </p:txBody>
      </p:sp>
      <p:sp>
        <p:nvSpPr>
          <p:cNvPr id="1709" name="Google Shape;1709;p16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Recommendation</a:t>
            </a:r>
            <a:endParaRPr/>
          </a:p>
        </p:txBody>
      </p:sp>
      <p:sp>
        <p:nvSpPr>
          <p:cNvPr id="1715" name="Google Shape;1715;p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 extraction / finetuning existing models: Use Caffe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Complex uses of pretrained models: Use Lasagne or Torch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Write your own layers: Use Torch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Crazy RNNs: Use Theano or Tensorflow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Huge model, need model parallelism: Use TensorFlow</a:t>
            </a:r>
            <a:endParaRPr sz="2400"/>
          </a:p>
        </p:txBody>
      </p:sp>
      <p:sp>
        <p:nvSpPr>
          <p:cNvPr id="1716" name="Google Shape;1716;p16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44982"/>
          <a:stretch/>
        </p:blipFill>
        <p:spPr>
          <a:xfrm>
            <a:off x="838200" y="731462"/>
            <a:ext cx="4763850" cy="37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t="55017" r="57601"/>
          <a:stretch/>
        </p:blipFill>
        <p:spPr>
          <a:xfrm>
            <a:off x="6078650" y="1001550"/>
            <a:ext cx="2275025" cy="34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3000850" y="935387"/>
            <a:ext cx="20340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Layers and Blobs often have same name!</a:t>
            </a:r>
            <a:endParaRPr sz="1800"/>
          </a:p>
        </p:txBody>
      </p:sp>
      <p:cxnSp>
        <p:nvCxnSpPr>
          <p:cNvPr id="195" name="Google Shape;195;p23"/>
          <p:cNvCxnSpPr/>
          <p:nvPr/>
        </p:nvCxnSpPr>
        <p:spPr>
          <a:xfrm rot="10800000">
            <a:off x="2133850" y="1129887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3"/>
          <p:cNvCxnSpPr/>
          <p:nvPr/>
        </p:nvCxnSpPr>
        <p:spPr>
          <a:xfrm rot="10800000">
            <a:off x="2133850" y="1453812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3"/>
          <p:cNvSpPr txBox="1"/>
          <p:nvPr/>
        </p:nvSpPr>
        <p:spPr>
          <a:xfrm>
            <a:off x="3038800" y="3234287"/>
            <a:ext cx="188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rates </a:t>
            </a:r>
            <a:r>
              <a:rPr lang="en" dirty="0" smtClean="0"/>
              <a:t>(for both weights as well as bias</a:t>
            </a:r>
            <a:r>
              <a:rPr lang="en" dirty="0"/>
              <a:t>)</a:t>
            </a:r>
            <a:endParaRPr dirty="0"/>
          </a:p>
        </p:txBody>
      </p:sp>
      <p:cxnSp>
        <p:nvCxnSpPr>
          <p:cNvPr id="198" name="Google Shape;198;p23"/>
          <p:cNvCxnSpPr>
            <a:stCxn id="197" idx="1"/>
          </p:cNvCxnSpPr>
          <p:nvPr/>
        </p:nvCxnSpPr>
        <p:spPr>
          <a:xfrm flipH="1">
            <a:off x="2059300" y="3587537"/>
            <a:ext cx="979500" cy="393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3"/>
          <p:cNvSpPr txBox="1"/>
          <p:nvPr/>
        </p:nvSpPr>
        <p:spPr>
          <a:xfrm>
            <a:off x="3038800" y="3933887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Regularization</a:t>
            </a:r>
            <a:r>
              <a:rPr lang="en-US" dirty="0"/>
              <a:t> (for both weights </a:t>
            </a:r>
            <a:r>
              <a:rPr lang="en-US" dirty="0" smtClean="0"/>
              <a:t>as well as bias</a:t>
            </a:r>
            <a:r>
              <a:rPr lang="en-US" dirty="0"/>
              <a:t>)</a:t>
            </a:r>
          </a:p>
        </p:txBody>
      </p:sp>
      <p:cxnSp>
        <p:nvCxnSpPr>
          <p:cNvPr id="200" name="Google Shape;200;p23"/>
          <p:cNvCxnSpPr>
            <a:stCxn id="199" idx="1"/>
          </p:cNvCxnSpPr>
          <p:nvPr/>
        </p:nvCxnSpPr>
        <p:spPr>
          <a:xfrm flipH="1">
            <a:off x="2342800" y="4217837"/>
            <a:ext cx="696000" cy="76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3"/>
          <p:cNvSpPr txBox="1"/>
          <p:nvPr/>
        </p:nvSpPr>
        <p:spPr>
          <a:xfrm>
            <a:off x="76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Caffe Step 2: Define Net</a:t>
            </a:r>
            <a:endParaRPr sz="36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6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16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161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Blobs</a:t>
            </a:r>
            <a:endParaRPr b="1"/>
          </a:p>
        </p:txBody>
      </p:sp>
      <p:sp>
        <p:nvSpPr>
          <p:cNvPr id="1736" name="Google Shape;1736;p16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162</a:t>
            </a:fld>
            <a:endParaRPr/>
          </a:p>
        </p:txBody>
      </p:sp>
      <p:pic>
        <p:nvPicPr>
          <p:cNvPr id="1737" name="Google Shape;1737;p169"/>
          <p:cNvPicPr preferRelativeResize="0"/>
          <p:nvPr/>
        </p:nvPicPr>
        <p:blipFill rotWithShape="1">
          <a:blip r:embed="rId3">
            <a:alphaModFix/>
          </a:blip>
          <a:srcRect t="45896"/>
          <a:stretch/>
        </p:blipFill>
        <p:spPr>
          <a:xfrm>
            <a:off x="4260497" y="53575"/>
            <a:ext cx="4671650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69"/>
          <p:cNvSpPr txBox="1"/>
          <p:nvPr/>
        </p:nvSpPr>
        <p:spPr>
          <a:xfrm>
            <a:off x="4164175" y="4354425"/>
            <a:ext cx="3836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Blobs</a:t>
            </a:r>
            <a:endParaRPr b="1"/>
          </a:p>
        </p:txBody>
      </p:sp>
      <p:sp>
        <p:nvSpPr>
          <p:cNvPr id="1746" name="Google Shape;1746;p17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163</a:t>
            </a:fld>
            <a:endParaRPr/>
          </a:p>
        </p:txBody>
      </p:sp>
      <p:pic>
        <p:nvPicPr>
          <p:cNvPr id="1747" name="Google Shape;1747;p170"/>
          <p:cNvPicPr preferRelativeResize="0"/>
          <p:nvPr/>
        </p:nvPicPr>
        <p:blipFill rotWithShape="1">
          <a:blip r:embed="rId3">
            <a:alphaModFix/>
          </a:blip>
          <a:srcRect t="45896"/>
          <a:stretch/>
        </p:blipFill>
        <p:spPr>
          <a:xfrm>
            <a:off x="4260497" y="53575"/>
            <a:ext cx="4671650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70"/>
          <p:cNvSpPr/>
          <p:nvPr/>
        </p:nvSpPr>
        <p:spPr>
          <a:xfrm>
            <a:off x="4616103" y="822058"/>
            <a:ext cx="4217700" cy="780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70"/>
          <p:cNvSpPr txBox="1"/>
          <p:nvPr/>
        </p:nvSpPr>
        <p:spPr>
          <a:xfrm>
            <a:off x="4164175" y="4354425"/>
            <a:ext cx="3836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  <a:endParaRPr sz="1000"/>
          </a:p>
        </p:txBody>
      </p:sp>
      <p:cxnSp>
        <p:nvCxnSpPr>
          <p:cNvPr id="1752" name="Google Shape;1752;p170"/>
          <p:cNvCxnSpPr>
            <a:endCxn id="1750" idx="1"/>
          </p:cNvCxnSpPr>
          <p:nvPr/>
        </p:nvCxnSpPr>
        <p:spPr>
          <a:xfrm rot="10800000" flipH="1">
            <a:off x="3777303" y="1212508"/>
            <a:ext cx="838800" cy="3840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3" name="Google Shape;1753;p170"/>
          <p:cNvSpPr txBox="1">
            <a:spLocks noGrp="1"/>
          </p:cNvSpPr>
          <p:nvPr>
            <p:ph type="body" idx="1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Blobs</a:t>
            </a:r>
            <a:endParaRPr b="1"/>
          </a:p>
        </p:txBody>
      </p:sp>
      <p:sp>
        <p:nvSpPr>
          <p:cNvPr id="1759" name="Google Shape;1759;p17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164</a:t>
            </a:fld>
            <a:endParaRPr/>
          </a:p>
        </p:txBody>
      </p:sp>
      <p:sp>
        <p:nvSpPr>
          <p:cNvPr id="1760" name="Google Shape;1760;p171"/>
          <p:cNvSpPr txBox="1">
            <a:spLocks noGrp="1"/>
          </p:cNvSpPr>
          <p:nvPr>
            <p:ph type="body" idx="1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Template over datatype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761" name="Google Shape;1761;p171"/>
          <p:cNvPicPr preferRelativeResize="0"/>
          <p:nvPr/>
        </p:nvPicPr>
        <p:blipFill rotWithShape="1">
          <a:blip r:embed="rId3">
            <a:alphaModFix/>
          </a:blip>
          <a:srcRect t="45896"/>
          <a:stretch/>
        </p:blipFill>
        <p:spPr>
          <a:xfrm>
            <a:off x="4260497" y="53575"/>
            <a:ext cx="4671650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71"/>
          <p:cNvSpPr txBox="1"/>
          <p:nvPr/>
        </p:nvSpPr>
        <p:spPr>
          <a:xfrm>
            <a:off x="4164175" y="4354425"/>
            <a:ext cx="3836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  <a:endParaRPr sz="1000"/>
          </a:p>
        </p:txBody>
      </p:sp>
      <p:sp>
        <p:nvSpPr>
          <p:cNvPr id="1765" name="Google Shape;1765;p171"/>
          <p:cNvSpPr/>
          <p:nvPr/>
        </p:nvSpPr>
        <p:spPr>
          <a:xfrm>
            <a:off x="4551700" y="38200"/>
            <a:ext cx="1576500" cy="294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6" name="Google Shape;1766;p171"/>
          <p:cNvCxnSpPr>
            <a:endCxn id="1765" idx="1"/>
          </p:cNvCxnSpPr>
          <p:nvPr/>
        </p:nvCxnSpPr>
        <p:spPr>
          <a:xfrm rot="10800000" flipH="1">
            <a:off x="3422800" y="185350"/>
            <a:ext cx="1128900" cy="18837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Blobs</a:t>
            </a:r>
            <a:endParaRPr b="1"/>
          </a:p>
        </p:txBody>
      </p:sp>
      <p:sp>
        <p:nvSpPr>
          <p:cNvPr id="1772" name="Google Shape;1772;p17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165</a:t>
            </a:fld>
            <a:endParaRPr/>
          </a:p>
        </p:txBody>
      </p:sp>
      <p:pic>
        <p:nvPicPr>
          <p:cNvPr id="1773" name="Google Shape;1773;p172"/>
          <p:cNvPicPr preferRelativeResize="0"/>
          <p:nvPr/>
        </p:nvPicPr>
        <p:blipFill rotWithShape="1">
          <a:blip r:embed="rId3">
            <a:alphaModFix/>
          </a:blip>
          <a:srcRect t="45896"/>
          <a:stretch/>
        </p:blipFill>
        <p:spPr>
          <a:xfrm>
            <a:off x="4260497" y="53575"/>
            <a:ext cx="4671650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72"/>
          <p:cNvSpPr txBox="1"/>
          <p:nvPr/>
        </p:nvSpPr>
        <p:spPr>
          <a:xfrm>
            <a:off x="4164175" y="4354425"/>
            <a:ext cx="3836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  <a:endParaRPr sz="1000"/>
          </a:p>
        </p:txBody>
      </p:sp>
      <p:sp>
        <p:nvSpPr>
          <p:cNvPr id="1777" name="Google Shape;1777;p172"/>
          <p:cNvSpPr/>
          <p:nvPr/>
        </p:nvSpPr>
        <p:spPr>
          <a:xfrm>
            <a:off x="4557025" y="3285000"/>
            <a:ext cx="2339100" cy="49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8" name="Google Shape;1778;p172"/>
          <p:cNvCxnSpPr>
            <a:endCxn id="1777" idx="1"/>
          </p:cNvCxnSpPr>
          <p:nvPr/>
        </p:nvCxnSpPr>
        <p:spPr>
          <a:xfrm>
            <a:off x="3363925" y="3073050"/>
            <a:ext cx="1193100" cy="4605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9" name="Google Shape;1779;p172"/>
          <p:cNvSpPr txBox="1">
            <a:spLocks noGrp="1"/>
          </p:cNvSpPr>
          <p:nvPr>
            <p:ph type="body" idx="1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Template over datatype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parallel tensors: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/>
              <a:t>data</a:t>
            </a:r>
            <a:r>
              <a:rPr lang="en" sz="2000"/>
              <a:t>: values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/>
              <a:t>diffs</a:t>
            </a:r>
            <a:r>
              <a:rPr lang="en" sz="2000"/>
              <a:t>: gradients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Blobs</a:t>
            </a:r>
            <a:endParaRPr b="1"/>
          </a:p>
        </p:txBody>
      </p:sp>
      <p:sp>
        <p:nvSpPr>
          <p:cNvPr id="1785" name="Google Shape;1785;p17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166</a:t>
            </a:fld>
            <a:endParaRPr/>
          </a:p>
        </p:txBody>
      </p:sp>
      <p:sp>
        <p:nvSpPr>
          <p:cNvPr id="1786" name="Google Shape;1786;p173"/>
          <p:cNvSpPr txBox="1">
            <a:spLocks noGrp="1"/>
          </p:cNvSpPr>
          <p:nvPr>
            <p:ph type="body" idx="1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Template over datatype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parallel tensors: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/>
              <a:t>data</a:t>
            </a:r>
            <a:r>
              <a:rPr lang="en" sz="2000"/>
              <a:t>: values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/>
              <a:t>diffs</a:t>
            </a:r>
            <a:r>
              <a:rPr lang="en" sz="2000"/>
              <a:t>: gradients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Stores CPU / GPU versions of each tensor</a:t>
            </a:r>
            <a:endParaRPr sz="2000"/>
          </a:p>
        </p:txBody>
      </p:sp>
      <p:pic>
        <p:nvPicPr>
          <p:cNvPr id="1787" name="Google Shape;1787;p173"/>
          <p:cNvPicPr preferRelativeResize="0"/>
          <p:nvPr/>
        </p:nvPicPr>
        <p:blipFill rotWithShape="1">
          <a:blip r:embed="rId3">
            <a:alphaModFix/>
          </a:blip>
          <a:srcRect t="45896"/>
          <a:stretch/>
        </p:blipFill>
        <p:spPr>
          <a:xfrm>
            <a:off x="4260497" y="53575"/>
            <a:ext cx="4671650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73"/>
          <p:cNvSpPr txBox="1"/>
          <p:nvPr/>
        </p:nvSpPr>
        <p:spPr>
          <a:xfrm>
            <a:off x="4164175" y="4354425"/>
            <a:ext cx="3836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  <a:endParaRPr sz="1000"/>
          </a:p>
        </p:txBody>
      </p:sp>
      <p:sp>
        <p:nvSpPr>
          <p:cNvPr id="1791" name="Google Shape;1791;p173"/>
          <p:cNvSpPr/>
          <p:nvPr/>
        </p:nvSpPr>
        <p:spPr>
          <a:xfrm>
            <a:off x="4627900" y="1638400"/>
            <a:ext cx="2339100" cy="156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2" name="Google Shape;1792;p173"/>
          <p:cNvCxnSpPr>
            <a:endCxn id="1791" idx="1"/>
          </p:cNvCxnSpPr>
          <p:nvPr/>
        </p:nvCxnSpPr>
        <p:spPr>
          <a:xfrm rot="10800000" flipH="1">
            <a:off x="3481900" y="2421400"/>
            <a:ext cx="1146000" cy="1360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798" name="Google Shape;1798;p17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  <p:sp>
        <p:nvSpPr>
          <p:cNvPr id="1799" name="Google Shape;1799;p174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32964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small unit of computation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800" name="Google Shape;1800;p174"/>
          <p:cNvSpPr txBox="1"/>
          <p:nvPr/>
        </p:nvSpPr>
        <p:spPr>
          <a:xfrm>
            <a:off x="41641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01" name="Google Shape;1801;p174"/>
          <p:cNvPicPr preferRelativeResize="0"/>
          <p:nvPr/>
        </p:nvPicPr>
        <p:blipFill rotWithShape="1">
          <a:blip r:embed="rId4">
            <a:alphaModFix/>
          </a:blip>
          <a:srcRect t="77839"/>
          <a:stretch/>
        </p:blipFill>
        <p:spPr>
          <a:xfrm>
            <a:off x="3995308" y="234058"/>
            <a:ext cx="4858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808" name="Google Shape;1808;p17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  <p:sp>
        <p:nvSpPr>
          <p:cNvPr id="1809" name="Google Shape;1809;p175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32964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small unit of computation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Forward</a:t>
            </a:r>
            <a:r>
              <a:rPr lang="en" sz="2000"/>
              <a:t>: Use “bottom” data to compute “top” data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810" name="Google Shape;1810;p175"/>
          <p:cNvSpPr txBox="1"/>
          <p:nvPr/>
        </p:nvSpPr>
        <p:spPr>
          <a:xfrm>
            <a:off x="41641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11" name="Google Shape;1811;p175"/>
          <p:cNvPicPr preferRelativeResize="0"/>
          <p:nvPr/>
        </p:nvPicPr>
        <p:blipFill rotWithShape="1">
          <a:blip r:embed="rId4">
            <a:alphaModFix/>
          </a:blip>
          <a:srcRect t="77839"/>
          <a:stretch/>
        </p:blipFill>
        <p:spPr>
          <a:xfrm>
            <a:off x="3995308" y="234058"/>
            <a:ext cx="4858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75"/>
          <p:cNvSpPr/>
          <p:nvPr/>
        </p:nvSpPr>
        <p:spPr>
          <a:xfrm>
            <a:off x="4356467" y="628350"/>
            <a:ext cx="3142200" cy="156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4" name="Google Shape;1814;p175"/>
          <p:cNvCxnSpPr/>
          <p:nvPr/>
        </p:nvCxnSpPr>
        <p:spPr>
          <a:xfrm rot="10800000" flipH="1">
            <a:off x="3576500" y="1738350"/>
            <a:ext cx="673500" cy="4560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820" name="Google Shape;1820;p17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169</a:t>
            </a:fld>
            <a:endParaRPr/>
          </a:p>
        </p:txBody>
      </p:sp>
      <p:sp>
        <p:nvSpPr>
          <p:cNvPr id="1821" name="Google Shape;1821;p176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32964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small unit of computation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Forward</a:t>
            </a:r>
            <a:r>
              <a:rPr lang="en" sz="2000"/>
              <a:t>: Use “bottom” data to compute “top” data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Backward</a:t>
            </a:r>
            <a:r>
              <a:rPr lang="en" sz="2000"/>
              <a:t>: Use “top” diffs to compute “bottom” diffs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822" name="Google Shape;1822;p176"/>
          <p:cNvSpPr txBox="1"/>
          <p:nvPr/>
        </p:nvSpPr>
        <p:spPr>
          <a:xfrm>
            <a:off x="41641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23" name="Google Shape;1823;p176"/>
          <p:cNvPicPr preferRelativeResize="0"/>
          <p:nvPr/>
        </p:nvPicPr>
        <p:blipFill rotWithShape="1">
          <a:blip r:embed="rId4">
            <a:alphaModFix/>
          </a:blip>
          <a:srcRect t="77839"/>
          <a:stretch/>
        </p:blipFill>
        <p:spPr>
          <a:xfrm>
            <a:off x="3995308" y="234058"/>
            <a:ext cx="4858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76"/>
          <p:cNvSpPr/>
          <p:nvPr/>
        </p:nvSpPr>
        <p:spPr>
          <a:xfrm>
            <a:off x="4356475" y="2152350"/>
            <a:ext cx="3874800" cy="2255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6" name="Google Shape;1826;p176"/>
          <p:cNvCxnSpPr>
            <a:endCxn id="1825" idx="1"/>
          </p:cNvCxnSpPr>
          <p:nvPr/>
        </p:nvCxnSpPr>
        <p:spPr>
          <a:xfrm rot="10800000" flipH="1">
            <a:off x="3127675" y="3280200"/>
            <a:ext cx="1228800" cy="1002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76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Caffe Step 2: Define Net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44982"/>
          <a:stretch/>
        </p:blipFill>
        <p:spPr>
          <a:xfrm>
            <a:off x="838200" y="731462"/>
            <a:ext cx="4763850" cy="37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t="55017" r="57601"/>
          <a:stretch/>
        </p:blipFill>
        <p:spPr>
          <a:xfrm>
            <a:off x="6078650" y="1001550"/>
            <a:ext cx="2275025" cy="34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3000850" y="935387"/>
            <a:ext cx="20340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Layers and Blobs often have same name!</a:t>
            </a:r>
            <a:endParaRPr sz="1800"/>
          </a:p>
        </p:txBody>
      </p:sp>
      <p:cxnSp>
        <p:nvCxnSpPr>
          <p:cNvPr id="211" name="Google Shape;211;p24"/>
          <p:cNvCxnSpPr/>
          <p:nvPr/>
        </p:nvCxnSpPr>
        <p:spPr>
          <a:xfrm rot="10800000">
            <a:off x="2133850" y="1129887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4"/>
          <p:cNvCxnSpPr/>
          <p:nvPr/>
        </p:nvCxnSpPr>
        <p:spPr>
          <a:xfrm rot="10800000">
            <a:off x="2133850" y="1453812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4"/>
          <p:cNvSpPr txBox="1"/>
          <p:nvPr/>
        </p:nvSpPr>
        <p:spPr>
          <a:xfrm>
            <a:off x="3038800" y="3234287"/>
            <a:ext cx="188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rates (weight + bias)</a:t>
            </a:r>
            <a:endParaRPr sz="1800"/>
          </a:p>
        </p:txBody>
      </p:sp>
      <p:cxnSp>
        <p:nvCxnSpPr>
          <p:cNvPr id="214" name="Google Shape;214;p24"/>
          <p:cNvCxnSpPr>
            <a:stCxn id="213" idx="1"/>
          </p:cNvCxnSpPr>
          <p:nvPr/>
        </p:nvCxnSpPr>
        <p:spPr>
          <a:xfrm flipH="1">
            <a:off x="2059300" y="3587537"/>
            <a:ext cx="979500" cy="393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24"/>
          <p:cNvSpPr txBox="1"/>
          <p:nvPr/>
        </p:nvSpPr>
        <p:spPr>
          <a:xfrm>
            <a:off x="3038800" y="3968862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Regularization (weight + bias)</a:t>
            </a:r>
            <a:endParaRPr sz="1800"/>
          </a:p>
        </p:txBody>
      </p:sp>
      <p:cxnSp>
        <p:nvCxnSpPr>
          <p:cNvPr id="216" name="Google Shape;216;p24"/>
          <p:cNvCxnSpPr>
            <a:stCxn id="215" idx="1"/>
          </p:cNvCxnSpPr>
          <p:nvPr/>
        </p:nvCxnSpPr>
        <p:spPr>
          <a:xfrm flipH="1">
            <a:off x="2342800" y="4252812"/>
            <a:ext cx="696000" cy="76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24"/>
          <p:cNvSpPr txBox="1"/>
          <p:nvPr/>
        </p:nvSpPr>
        <p:spPr>
          <a:xfrm>
            <a:off x="6328325" y="122125"/>
            <a:ext cx="2367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 of output classes</a:t>
            </a:r>
            <a:endParaRPr sz="1800"/>
          </a:p>
        </p:txBody>
      </p:sp>
      <p:cxnSp>
        <p:nvCxnSpPr>
          <p:cNvPr id="218" name="Google Shape;218;p24"/>
          <p:cNvCxnSpPr>
            <a:stCxn id="217" idx="2"/>
          </p:cNvCxnSpPr>
          <p:nvPr/>
        </p:nvCxnSpPr>
        <p:spPr>
          <a:xfrm>
            <a:off x="7512275" y="690025"/>
            <a:ext cx="126900" cy="509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832" name="Google Shape;1832;p17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  <p:sp>
        <p:nvSpPr>
          <p:cNvPr id="1833" name="Google Shape;1833;p177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32964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small unit of computation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Forward</a:t>
            </a:r>
            <a:r>
              <a:rPr lang="en" sz="2000"/>
              <a:t>: Use “bottom” data to compute “top” data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Backward</a:t>
            </a:r>
            <a:r>
              <a:rPr lang="en" sz="2000"/>
              <a:t>: Use “top” diffs to compute “bottom” diffs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Separate </a:t>
            </a:r>
            <a:r>
              <a:rPr lang="en" sz="2000" b="1">
                <a:solidFill>
                  <a:srgbClr val="FF0000"/>
                </a:solidFill>
              </a:rPr>
              <a:t>CPU</a:t>
            </a:r>
            <a:r>
              <a:rPr lang="en" sz="2000"/>
              <a:t> / </a:t>
            </a:r>
            <a:r>
              <a:rPr lang="en" sz="2000" b="1">
                <a:solidFill>
                  <a:srgbClr val="0000FF"/>
                </a:solidFill>
              </a:rPr>
              <a:t>GPU</a:t>
            </a:r>
            <a:r>
              <a:rPr lang="en" sz="2000"/>
              <a:t> implementations</a:t>
            </a:r>
            <a:endParaRPr sz="2000"/>
          </a:p>
        </p:txBody>
      </p:sp>
      <p:sp>
        <p:nvSpPr>
          <p:cNvPr id="1834" name="Google Shape;1834;p177"/>
          <p:cNvSpPr txBox="1"/>
          <p:nvPr/>
        </p:nvSpPr>
        <p:spPr>
          <a:xfrm>
            <a:off x="41641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35" name="Google Shape;1835;p177"/>
          <p:cNvPicPr preferRelativeResize="0"/>
          <p:nvPr/>
        </p:nvPicPr>
        <p:blipFill rotWithShape="1">
          <a:blip r:embed="rId4">
            <a:alphaModFix/>
          </a:blip>
          <a:srcRect t="77839"/>
          <a:stretch/>
        </p:blipFill>
        <p:spPr>
          <a:xfrm>
            <a:off x="3995308" y="234058"/>
            <a:ext cx="4858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77"/>
          <p:cNvSpPr/>
          <p:nvPr/>
        </p:nvSpPr>
        <p:spPr>
          <a:xfrm>
            <a:off x="4356475" y="2701604"/>
            <a:ext cx="3874800" cy="355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77"/>
          <p:cNvSpPr/>
          <p:nvPr/>
        </p:nvSpPr>
        <p:spPr>
          <a:xfrm>
            <a:off x="4307575" y="639464"/>
            <a:ext cx="3191100" cy="43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77"/>
          <p:cNvSpPr/>
          <p:nvPr/>
        </p:nvSpPr>
        <p:spPr>
          <a:xfrm>
            <a:off x="4356475" y="3640276"/>
            <a:ext cx="3874800" cy="726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77"/>
          <p:cNvSpPr/>
          <p:nvPr/>
        </p:nvSpPr>
        <p:spPr>
          <a:xfrm>
            <a:off x="4307575" y="1143218"/>
            <a:ext cx="3191100" cy="10428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846" name="Google Shape;1846;p17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171</a:t>
            </a:fld>
            <a:endParaRPr/>
          </a:p>
        </p:txBody>
      </p:sp>
      <p:sp>
        <p:nvSpPr>
          <p:cNvPr id="1847" name="Google Shape;1847;p178"/>
          <p:cNvSpPr txBox="1">
            <a:spLocks noGrp="1"/>
          </p:cNvSpPr>
          <p:nvPr>
            <p:ph type="body" idx="1"/>
          </p:nvPr>
        </p:nvSpPr>
        <p:spPr>
          <a:xfrm>
            <a:off x="115000" y="895350"/>
            <a:ext cx="40875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Tons of different layer types: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1848" name="Google Shape;1848;p178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https://github.com/BVLC/caffe/tree/master/src/caffe/layers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49" name="Google Shape;1849;p178"/>
          <p:cNvPicPr preferRelativeResize="0"/>
          <p:nvPr/>
        </p:nvPicPr>
        <p:blipFill rotWithShape="1">
          <a:blip r:embed="rId4">
            <a:alphaModFix/>
          </a:blip>
          <a:srcRect r="30881" b="52709"/>
          <a:stretch/>
        </p:blipFill>
        <p:spPr>
          <a:xfrm>
            <a:off x="4376275" y="85825"/>
            <a:ext cx="4665199" cy="27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78"/>
          <p:cNvPicPr preferRelativeResize="0"/>
          <p:nvPr/>
        </p:nvPicPr>
        <p:blipFill rotWithShape="1">
          <a:blip r:embed="rId4">
            <a:alphaModFix/>
          </a:blip>
          <a:srcRect t="84958" r="30881"/>
          <a:stretch/>
        </p:blipFill>
        <p:spPr>
          <a:xfrm>
            <a:off x="4376275" y="3178350"/>
            <a:ext cx="4870676" cy="90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78"/>
          <p:cNvSpPr txBox="1"/>
          <p:nvPr/>
        </p:nvSpPr>
        <p:spPr>
          <a:xfrm>
            <a:off x="4392775" y="2601825"/>
            <a:ext cx="668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Layer</a:t>
            </a:r>
            <a:endParaRPr b="1"/>
          </a:p>
        </p:txBody>
      </p:sp>
      <p:sp>
        <p:nvSpPr>
          <p:cNvPr id="1857" name="Google Shape;1857;p17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172</a:t>
            </a:fld>
            <a:endParaRPr/>
          </a:p>
        </p:txBody>
      </p:sp>
      <p:sp>
        <p:nvSpPr>
          <p:cNvPr id="1858" name="Google Shape;1858;p179"/>
          <p:cNvSpPr txBox="1">
            <a:spLocks noGrp="1"/>
          </p:cNvSpPr>
          <p:nvPr>
            <p:ph type="body" idx="1"/>
          </p:nvPr>
        </p:nvSpPr>
        <p:spPr>
          <a:xfrm>
            <a:off x="115000" y="895350"/>
            <a:ext cx="4087500" cy="3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Tons of different layer types: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en" sz="2000" b="1">
                <a:solidFill>
                  <a:srgbClr val="FF0000"/>
                </a:solidFill>
              </a:rPr>
              <a:t>batch norm</a:t>
            </a:r>
            <a:endParaRPr sz="2000" b="1">
              <a:solidFill>
                <a:srgbClr val="FF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○"/>
            </a:pPr>
            <a:r>
              <a:rPr lang="en" sz="2000" b="1">
                <a:solidFill>
                  <a:srgbClr val="0000FF"/>
                </a:solidFill>
              </a:rPr>
              <a:t>convolution</a:t>
            </a:r>
            <a:endParaRPr sz="2000" b="1">
              <a:solidFill>
                <a:srgbClr val="0000FF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Char char="○"/>
            </a:pPr>
            <a:r>
              <a:rPr lang="en" sz="2000" b="1">
                <a:solidFill>
                  <a:srgbClr val="B45F06"/>
                </a:solidFill>
              </a:rPr>
              <a:t>cuDNN convolution</a:t>
            </a:r>
            <a:endParaRPr sz="2000" b="1">
              <a:solidFill>
                <a:srgbClr val="B45F0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.cpp: </a:t>
            </a:r>
            <a:r>
              <a:rPr lang="en" sz="2000"/>
              <a:t>CPU implementation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.cu</a:t>
            </a:r>
            <a:r>
              <a:rPr lang="en" sz="2000"/>
              <a:t>: GPU implementation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1859" name="Google Shape;1859;p179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https://github.com/BVLC/caffe/tree/master/src/caffe/layers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60" name="Google Shape;1860;p179"/>
          <p:cNvPicPr preferRelativeResize="0"/>
          <p:nvPr/>
        </p:nvPicPr>
        <p:blipFill rotWithShape="1">
          <a:blip r:embed="rId4">
            <a:alphaModFix/>
          </a:blip>
          <a:srcRect r="30881" b="52709"/>
          <a:stretch/>
        </p:blipFill>
        <p:spPr>
          <a:xfrm>
            <a:off x="4376275" y="85825"/>
            <a:ext cx="4665199" cy="27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79"/>
          <p:cNvPicPr preferRelativeResize="0"/>
          <p:nvPr/>
        </p:nvPicPr>
        <p:blipFill rotWithShape="1">
          <a:blip r:embed="rId4">
            <a:alphaModFix/>
          </a:blip>
          <a:srcRect t="84958" r="30881"/>
          <a:stretch/>
        </p:blipFill>
        <p:spPr>
          <a:xfrm>
            <a:off x="4376275" y="3178350"/>
            <a:ext cx="4870676" cy="90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79"/>
          <p:cNvSpPr txBox="1"/>
          <p:nvPr/>
        </p:nvSpPr>
        <p:spPr>
          <a:xfrm>
            <a:off x="4392775" y="2601825"/>
            <a:ext cx="668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1863" name="Google Shape;1863;p179"/>
          <p:cNvSpPr/>
          <p:nvPr/>
        </p:nvSpPr>
        <p:spPr>
          <a:xfrm>
            <a:off x="4383775" y="2427506"/>
            <a:ext cx="3191100" cy="43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79"/>
          <p:cNvSpPr/>
          <p:nvPr/>
        </p:nvSpPr>
        <p:spPr>
          <a:xfrm>
            <a:off x="4383775" y="3201984"/>
            <a:ext cx="3191100" cy="435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79"/>
          <p:cNvSpPr/>
          <p:nvPr/>
        </p:nvSpPr>
        <p:spPr>
          <a:xfrm>
            <a:off x="4383775" y="3687875"/>
            <a:ext cx="3191100" cy="435600"/>
          </a:xfrm>
          <a:prstGeom prst="rect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Net</a:t>
            </a:r>
            <a:endParaRPr b="1"/>
          </a:p>
        </p:txBody>
      </p:sp>
      <p:sp>
        <p:nvSpPr>
          <p:cNvPr id="1871" name="Google Shape;1871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92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Collects layers into a DAG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 all or part of the net </a:t>
            </a:r>
            <a:r>
              <a:rPr lang="en" sz="2000" b="1">
                <a:solidFill>
                  <a:srgbClr val="FF0000"/>
                </a:solidFill>
              </a:rPr>
              <a:t>forward</a:t>
            </a:r>
            <a:r>
              <a:rPr lang="en" sz="2000"/>
              <a:t> and </a:t>
            </a:r>
            <a:r>
              <a:rPr lang="en" sz="2000" b="1">
                <a:solidFill>
                  <a:srgbClr val="0000FF"/>
                </a:solidFill>
              </a:rPr>
              <a:t>backward</a:t>
            </a:r>
            <a:endParaRPr sz="2000" b="1">
              <a:solidFill>
                <a:srgbClr val="0000FF"/>
              </a:solidFill>
            </a:endParaRPr>
          </a:p>
        </p:txBody>
      </p:sp>
      <p:sp>
        <p:nvSpPr>
          <p:cNvPr id="1872" name="Google Shape;1872;p18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173</a:t>
            </a:fld>
            <a:endParaRPr/>
          </a:p>
        </p:txBody>
      </p:sp>
      <p:sp>
        <p:nvSpPr>
          <p:cNvPr id="1873" name="Google Shape;1873;p180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https://github.com/BVLC/caffe/blob/master/include/caffe/net.hpp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74" name="Google Shape;18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63" y="118440"/>
            <a:ext cx="4522626" cy="103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875" y="1283125"/>
            <a:ext cx="4161600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876" y="3096443"/>
            <a:ext cx="4395575" cy="11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80"/>
          <p:cNvSpPr/>
          <p:nvPr/>
        </p:nvSpPr>
        <p:spPr>
          <a:xfrm>
            <a:off x="4700400" y="2198900"/>
            <a:ext cx="3792600" cy="857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80"/>
          <p:cNvSpPr/>
          <p:nvPr/>
        </p:nvSpPr>
        <p:spPr>
          <a:xfrm>
            <a:off x="4700400" y="3734775"/>
            <a:ext cx="3792600" cy="5415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Solver</a:t>
            </a:r>
            <a:endParaRPr b="1"/>
          </a:p>
        </p:txBody>
      </p:sp>
      <p:sp>
        <p:nvSpPr>
          <p:cNvPr id="1884" name="Google Shape;1884;p1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92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885" name="Google Shape;1885;p18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174</a:t>
            </a:fld>
            <a:endParaRPr/>
          </a:p>
        </p:txBody>
      </p:sp>
      <p:sp>
        <p:nvSpPr>
          <p:cNvPr id="1886" name="Google Shape;1886;p181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87" name="Google Shape;1887;p181"/>
          <p:cNvPicPr preferRelativeResize="0"/>
          <p:nvPr/>
        </p:nvPicPr>
        <p:blipFill rotWithShape="1">
          <a:blip r:embed="rId4">
            <a:alphaModFix/>
          </a:blip>
          <a:srcRect b="88869"/>
          <a:stretch/>
        </p:blipFill>
        <p:spPr>
          <a:xfrm>
            <a:off x="4032075" y="129775"/>
            <a:ext cx="5111926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81"/>
          <p:cNvPicPr preferRelativeResize="0"/>
          <p:nvPr/>
        </p:nvPicPr>
        <p:blipFill rotWithShape="1">
          <a:blip r:embed="rId4">
            <a:alphaModFix/>
          </a:blip>
          <a:srcRect t="51674"/>
          <a:stretch/>
        </p:blipFill>
        <p:spPr>
          <a:xfrm>
            <a:off x="4032075" y="637400"/>
            <a:ext cx="5111926" cy="19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Solver</a:t>
            </a:r>
            <a:endParaRPr b="1"/>
          </a:p>
        </p:txBody>
      </p:sp>
      <p:sp>
        <p:nvSpPr>
          <p:cNvPr id="1894" name="Google Shape;1894;p1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92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Trains a Net by running it forward / backward, updating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895" name="Google Shape;1895;p18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175</a:t>
            </a:fld>
            <a:endParaRPr/>
          </a:p>
        </p:txBody>
      </p:sp>
      <p:sp>
        <p:nvSpPr>
          <p:cNvPr id="1896" name="Google Shape;1896;p182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97" name="Google Shape;1897;p182"/>
          <p:cNvPicPr preferRelativeResize="0"/>
          <p:nvPr/>
        </p:nvPicPr>
        <p:blipFill rotWithShape="1">
          <a:blip r:embed="rId4">
            <a:alphaModFix/>
          </a:blip>
          <a:srcRect b="88869"/>
          <a:stretch/>
        </p:blipFill>
        <p:spPr>
          <a:xfrm>
            <a:off x="4032075" y="129775"/>
            <a:ext cx="5111926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82"/>
          <p:cNvPicPr preferRelativeResize="0"/>
          <p:nvPr/>
        </p:nvPicPr>
        <p:blipFill rotWithShape="1">
          <a:blip r:embed="rId4">
            <a:alphaModFix/>
          </a:blip>
          <a:srcRect t="51674"/>
          <a:stretch/>
        </p:blipFill>
        <p:spPr>
          <a:xfrm>
            <a:off x="4032075" y="637400"/>
            <a:ext cx="5111926" cy="19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182"/>
          <p:cNvSpPr/>
          <p:nvPr/>
        </p:nvSpPr>
        <p:spPr>
          <a:xfrm>
            <a:off x="4356475" y="552150"/>
            <a:ext cx="4635900" cy="81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0" name="Google Shape;1900;p182"/>
          <p:cNvCxnSpPr/>
          <p:nvPr/>
        </p:nvCxnSpPr>
        <p:spPr>
          <a:xfrm rot="10800000" flipH="1">
            <a:off x="3235400" y="1420000"/>
            <a:ext cx="1093800" cy="4917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Solver</a:t>
            </a:r>
            <a:endParaRPr b="1"/>
          </a:p>
        </p:txBody>
      </p:sp>
      <p:sp>
        <p:nvSpPr>
          <p:cNvPr id="1906" name="Google Shape;1906;p1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92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Trains a Net by running it forward / backward, updating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Handles snapshotting, restoring from snapshots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907" name="Google Shape;1907;p18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  <p:sp>
        <p:nvSpPr>
          <p:cNvPr id="1908" name="Google Shape;1908;p183"/>
          <p:cNvSpPr txBox="1"/>
          <p:nvPr/>
        </p:nvSpPr>
        <p:spPr>
          <a:xfrm>
            <a:off x="4621375" y="4354425"/>
            <a:ext cx="41616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09" name="Google Shape;1909;p183"/>
          <p:cNvPicPr preferRelativeResize="0"/>
          <p:nvPr/>
        </p:nvPicPr>
        <p:blipFill rotWithShape="1">
          <a:blip r:embed="rId4">
            <a:alphaModFix/>
          </a:blip>
          <a:srcRect b="88869"/>
          <a:stretch/>
        </p:blipFill>
        <p:spPr>
          <a:xfrm>
            <a:off x="4032075" y="129775"/>
            <a:ext cx="5111926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83"/>
          <p:cNvPicPr preferRelativeResize="0"/>
          <p:nvPr/>
        </p:nvPicPr>
        <p:blipFill rotWithShape="1">
          <a:blip r:embed="rId4">
            <a:alphaModFix/>
          </a:blip>
          <a:srcRect t="51674"/>
          <a:stretch/>
        </p:blipFill>
        <p:spPr>
          <a:xfrm>
            <a:off x="4032075" y="637400"/>
            <a:ext cx="5111926" cy="19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83"/>
          <p:cNvSpPr/>
          <p:nvPr/>
        </p:nvSpPr>
        <p:spPr>
          <a:xfrm>
            <a:off x="4356475" y="1314150"/>
            <a:ext cx="4635900" cy="133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2" name="Google Shape;1912;p183"/>
          <p:cNvCxnSpPr/>
          <p:nvPr/>
        </p:nvCxnSpPr>
        <p:spPr>
          <a:xfrm rot="10800000" flipH="1">
            <a:off x="3715125" y="2573425"/>
            <a:ext cx="555900" cy="190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Solver</a:t>
            </a:r>
            <a:endParaRPr b="1"/>
          </a:p>
        </p:txBody>
      </p:sp>
      <p:sp>
        <p:nvSpPr>
          <p:cNvPr id="1918" name="Google Shape;1918;p1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92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Trains a Net by running it forward / backward, updating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Handles snapshotting, restoring from snapshots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Subclasses implement different update rules</a:t>
            </a:r>
            <a:endParaRPr sz="2000"/>
          </a:p>
        </p:txBody>
      </p:sp>
      <p:sp>
        <p:nvSpPr>
          <p:cNvPr id="1919" name="Google Shape;1919;p18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177</a:t>
            </a:fld>
            <a:endParaRPr/>
          </a:p>
        </p:txBody>
      </p:sp>
      <p:sp>
        <p:nvSpPr>
          <p:cNvPr id="1920" name="Google Shape;1920;p184"/>
          <p:cNvSpPr txBox="1"/>
          <p:nvPr/>
        </p:nvSpPr>
        <p:spPr>
          <a:xfrm>
            <a:off x="4621375" y="4354425"/>
            <a:ext cx="44871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https://github.com/BVLC/caffe/blob/master/include/caffe/sgd_solvers.hpp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21" name="Google Shape;1921;p184"/>
          <p:cNvPicPr preferRelativeResize="0"/>
          <p:nvPr/>
        </p:nvPicPr>
        <p:blipFill rotWithShape="1">
          <a:blip r:embed="rId4">
            <a:alphaModFix/>
          </a:blip>
          <a:srcRect b="88869"/>
          <a:stretch/>
        </p:blipFill>
        <p:spPr>
          <a:xfrm>
            <a:off x="4032075" y="129775"/>
            <a:ext cx="5111926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84"/>
          <p:cNvPicPr preferRelativeResize="0"/>
          <p:nvPr/>
        </p:nvPicPr>
        <p:blipFill rotWithShape="1">
          <a:blip r:embed="rId4">
            <a:alphaModFix/>
          </a:blip>
          <a:srcRect t="51674"/>
          <a:stretch/>
        </p:blipFill>
        <p:spPr>
          <a:xfrm>
            <a:off x="4032075" y="637400"/>
            <a:ext cx="5111926" cy="196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3" name="Google Shape;1923;p184"/>
          <p:cNvCxnSpPr/>
          <p:nvPr/>
        </p:nvCxnSpPr>
        <p:spPr>
          <a:xfrm rot="10800000" flipH="1">
            <a:off x="3486525" y="3716425"/>
            <a:ext cx="555900" cy="190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24" name="Google Shape;1924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955" y="2831200"/>
            <a:ext cx="4380974" cy="4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098" y="3349116"/>
            <a:ext cx="4522500" cy="45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45" y="3896466"/>
            <a:ext cx="4522500" cy="45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84"/>
          <p:cNvSpPr/>
          <p:nvPr/>
        </p:nvSpPr>
        <p:spPr>
          <a:xfrm>
            <a:off x="4127875" y="2685750"/>
            <a:ext cx="4731900" cy="172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76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Caffe Step 2: Define Net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b="44982"/>
          <a:stretch/>
        </p:blipFill>
        <p:spPr>
          <a:xfrm>
            <a:off x="838200" y="731462"/>
            <a:ext cx="4763850" cy="37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t="55017" r="57601"/>
          <a:stretch/>
        </p:blipFill>
        <p:spPr>
          <a:xfrm>
            <a:off x="6078650" y="1001550"/>
            <a:ext cx="2275025" cy="34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000850" y="935387"/>
            <a:ext cx="20340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Layers and Blobs often have same name!</a:t>
            </a:r>
            <a:endParaRPr sz="1800"/>
          </a:p>
        </p:txBody>
      </p:sp>
      <p:cxnSp>
        <p:nvCxnSpPr>
          <p:cNvPr id="228" name="Google Shape;228;p25"/>
          <p:cNvCxnSpPr/>
          <p:nvPr/>
        </p:nvCxnSpPr>
        <p:spPr>
          <a:xfrm rot="10800000">
            <a:off x="2133850" y="1129887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5"/>
          <p:cNvCxnSpPr/>
          <p:nvPr/>
        </p:nvCxnSpPr>
        <p:spPr>
          <a:xfrm rot="10800000">
            <a:off x="2133850" y="1453812"/>
            <a:ext cx="94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5"/>
          <p:cNvSpPr txBox="1"/>
          <p:nvPr/>
        </p:nvSpPr>
        <p:spPr>
          <a:xfrm>
            <a:off x="3038800" y="3234287"/>
            <a:ext cx="188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rates (weight + bias)</a:t>
            </a:r>
            <a:endParaRPr sz="1800"/>
          </a:p>
        </p:txBody>
      </p:sp>
      <p:cxnSp>
        <p:nvCxnSpPr>
          <p:cNvPr id="231" name="Google Shape;231;p25"/>
          <p:cNvCxnSpPr>
            <a:stCxn id="230" idx="1"/>
          </p:cNvCxnSpPr>
          <p:nvPr/>
        </p:nvCxnSpPr>
        <p:spPr>
          <a:xfrm flipH="1">
            <a:off x="2059300" y="3587537"/>
            <a:ext cx="979500" cy="393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5"/>
          <p:cNvSpPr txBox="1"/>
          <p:nvPr/>
        </p:nvSpPr>
        <p:spPr>
          <a:xfrm>
            <a:off x="3038800" y="3968862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Regularization (weight + bias)</a:t>
            </a:r>
            <a:endParaRPr sz="1800"/>
          </a:p>
        </p:txBody>
      </p:sp>
      <p:cxnSp>
        <p:nvCxnSpPr>
          <p:cNvPr id="233" name="Google Shape;233;p25"/>
          <p:cNvCxnSpPr>
            <a:stCxn id="232" idx="1"/>
          </p:cNvCxnSpPr>
          <p:nvPr/>
        </p:nvCxnSpPr>
        <p:spPr>
          <a:xfrm flipH="1">
            <a:off x="2342800" y="4252812"/>
            <a:ext cx="696000" cy="76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25"/>
          <p:cNvSpPr txBox="1"/>
          <p:nvPr/>
        </p:nvSpPr>
        <p:spPr>
          <a:xfrm>
            <a:off x="6328325" y="122125"/>
            <a:ext cx="2367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 of output classes</a:t>
            </a:r>
            <a:endParaRPr sz="1800"/>
          </a:p>
        </p:txBody>
      </p:sp>
      <p:cxnSp>
        <p:nvCxnSpPr>
          <p:cNvPr id="235" name="Google Shape;235;p25"/>
          <p:cNvCxnSpPr>
            <a:stCxn id="234" idx="2"/>
          </p:cNvCxnSpPr>
          <p:nvPr/>
        </p:nvCxnSpPr>
        <p:spPr>
          <a:xfrm>
            <a:off x="7512275" y="690025"/>
            <a:ext cx="126900" cy="509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5"/>
          <p:cNvSpPr txBox="1"/>
          <p:nvPr/>
        </p:nvSpPr>
        <p:spPr>
          <a:xfrm>
            <a:off x="3150550" y="2340412"/>
            <a:ext cx="188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 these to 0 to freeze a layer</a:t>
            </a:r>
            <a:endParaRPr sz="1800"/>
          </a:p>
        </p:txBody>
      </p:sp>
      <p:cxnSp>
        <p:nvCxnSpPr>
          <p:cNvPr id="237" name="Google Shape;237;p25"/>
          <p:cNvCxnSpPr/>
          <p:nvPr/>
        </p:nvCxnSpPr>
        <p:spPr>
          <a:xfrm flipH="1">
            <a:off x="2026750" y="2710124"/>
            <a:ext cx="1153800" cy="1128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Caffe Step 2: Define Net</a:t>
            </a:r>
            <a:endParaRPr b="1"/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875" y="965288"/>
            <a:ext cx="2080475" cy="32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600" y="250025"/>
            <a:ext cx="2512375" cy="39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3175225" y="4299275"/>
            <a:ext cx="5932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https://github.com/KaimingHe/deep-residual-networks/blob/master/prototxt/ResNet-152-deploy.prototxt</a:t>
            </a:r>
            <a:r>
              <a:rPr lang="en" sz="1000"/>
              <a:t> </a:t>
            </a:r>
            <a:endParaRPr sz="1000"/>
          </a:p>
        </p:txBody>
      </p:sp>
      <p:sp>
        <p:nvSpPr>
          <p:cNvPr id="247" name="Google Shape;247;p26"/>
          <p:cNvSpPr txBox="1"/>
          <p:nvPr/>
        </p:nvSpPr>
        <p:spPr>
          <a:xfrm>
            <a:off x="196925" y="1154500"/>
            <a:ext cx="3585600" cy="3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.prototxt can get ugly for big models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ResNet-152 prototxt is 6775 lines long!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“compositional”; can’t easily define a residual block and reuse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Administrative</a:t>
            </a:r>
            <a:endParaRPr b="1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Milestones were due 2/17; looking at them this week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Assignment 3 due Wednesday 2/22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 are using Terminal: BACK UP YOUR CODE!</a:t>
            </a:r>
            <a:endParaRPr sz="2000"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6194475" y="1079150"/>
            <a:ext cx="2783100" cy="3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Modified prototxt: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2: Define Net (finetuning)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152400" y="1078850"/>
            <a:ext cx="2783100" cy="3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Original prototxt: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173438" y="2174450"/>
            <a:ext cx="2783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Pretrained weights: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6194475" y="1079150"/>
            <a:ext cx="2783100" cy="3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Modified prototxt: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2: Define Net (finetuning)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52400" y="1078850"/>
            <a:ext cx="2783100" cy="3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Original prototxt: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3173438" y="2174450"/>
            <a:ext cx="2783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Pretrained weights: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46350" y="1635075"/>
            <a:ext cx="752100" cy="283500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073125" y="1635075"/>
            <a:ext cx="752100" cy="283500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3291125" y="2572000"/>
            <a:ext cx="2441700" cy="490800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3217100" y="1133725"/>
            <a:ext cx="269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</a:rPr>
              <a:t>Same name: weights </a:t>
            </a:r>
            <a:r>
              <a:rPr lang="en" sz="1200" b="1" dirty="0" smtClean="0">
                <a:solidFill>
                  <a:srgbClr val="FF0000"/>
                </a:solidFill>
              </a:rPr>
              <a:t>copied </a:t>
            </a:r>
            <a:r>
              <a:rPr lang="en" sz="1200" dirty="0" smtClean="0">
                <a:solidFill>
                  <a:srgbClr val="FF0000"/>
                </a:solidFill>
              </a:rPr>
              <a:t>(if the layer name in modified prototype.txt matches with a layer name in model file, caffe initializes the weights with these values</a:t>
            </a:r>
            <a:endParaRPr sz="1200" dirty="0">
              <a:solidFill>
                <a:srgbClr val="FF0000"/>
              </a:solidFill>
            </a:endParaRPr>
          </a:p>
        </p:txBody>
      </p:sp>
      <p:cxnSp>
        <p:nvCxnSpPr>
          <p:cNvPr id="270" name="Google Shape;270;p28"/>
          <p:cNvCxnSpPr>
            <a:stCxn id="266" idx="3"/>
            <a:endCxn id="268" idx="1"/>
          </p:cNvCxnSpPr>
          <p:nvPr/>
        </p:nvCxnSpPr>
        <p:spPr>
          <a:xfrm>
            <a:off x="1798450" y="1776825"/>
            <a:ext cx="1492800" cy="10407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8"/>
          <p:cNvCxnSpPr>
            <a:stCxn id="268" idx="3"/>
            <a:endCxn id="267" idx="1"/>
          </p:cNvCxnSpPr>
          <p:nvPr/>
        </p:nvCxnSpPr>
        <p:spPr>
          <a:xfrm rot="10800000" flipH="1">
            <a:off x="5732825" y="1776700"/>
            <a:ext cx="1340400" cy="10407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6194475" y="1079150"/>
            <a:ext cx="2783100" cy="3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Modified prototxt: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2: Define Net (finetuning)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133901" y="1083485"/>
            <a:ext cx="2783100" cy="3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Original prototxt: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3173438" y="2174450"/>
            <a:ext cx="27831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Pretrained weights: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3217100" y="1133725"/>
            <a:ext cx="269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Same name: weights copied</a:t>
            </a:r>
            <a:endParaRPr sz="2400"/>
          </a:p>
        </p:txBody>
      </p:sp>
      <p:sp>
        <p:nvSpPr>
          <p:cNvPr id="282" name="Google Shape;282;p29"/>
          <p:cNvSpPr txBox="1"/>
          <p:nvPr/>
        </p:nvSpPr>
        <p:spPr>
          <a:xfrm>
            <a:off x="3124588" y="3705625"/>
            <a:ext cx="2862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name: weights reinitialized</a:t>
            </a:r>
            <a:endParaRPr sz="2400"/>
          </a:p>
        </p:txBody>
      </p:sp>
      <p:sp>
        <p:nvSpPr>
          <p:cNvPr id="283" name="Google Shape;283;p29"/>
          <p:cNvSpPr/>
          <p:nvPr/>
        </p:nvSpPr>
        <p:spPr>
          <a:xfrm>
            <a:off x="1046350" y="3318650"/>
            <a:ext cx="752100" cy="2835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7073125" y="3318650"/>
            <a:ext cx="1013700" cy="2835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3291125" y="3016175"/>
            <a:ext cx="2441700" cy="490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29"/>
          <p:cNvCxnSpPr>
            <a:stCxn id="283" idx="3"/>
            <a:endCxn id="285" idx="1"/>
          </p:cNvCxnSpPr>
          <p:nvPr/>
        </p:nvCxnSpPr>
        <p:spPr>
          <a:xfrm rot="10800000" flipH="1">
            <a:off x="1798450" y="3261500"/>
            <a:ext cx="1492800" cy="198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3124588" y="793447"/>
            <a:ext cx="32589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Hence, if you want to re-initialize a layer(maybe from 1000D output layer to 10D layer, give the layer a different name otherwise error will be generated)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Caffe Step 3: </a:t>
            </a:r>
            <a:r>
              <a:rPr lang="en" sz="3600" b="1">
                <a:solidFill>
                  <a:srgbClr val="000000"/>
                </a:solidFill>
              </a:rPr>
              <a:t>Define Solver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0" y="1047750"/>
            <a:ext cx="48261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Write a prototxt file defining a </a:t>
            </a:r>
            <a:r>
              <a:rPr lang="en" sz="2000" u="sng" dirty="0">
                <a:solidFill>
                  <a:srgbClr val="1155CC"/>
                </a:solidFill>
                <a:hlinkClick r:id="rId3"/>
              </a:rPr>
              <a:t>SolverParameter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If finetuning, copy existing solver.prototxt file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 dirty="0">
                <a:solidFill>
                  <a:srgbClr val="000000"/>
                </a:solidFill>
              </a:rPr>
              <a:t>Change net to be your net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 dirty="0">
                <a:solidFill>
                  <a:srgbClr val="000000"/>
                </a:solidFill>
              </a:rPr>
              <a:t>Change snapshot_prefix to your output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 dirty="0">
                <a:solidFill>
                  <a:srgbClr val="000000"/>
                </a:solidFill>
              </a:rPr>
              <a:t>Reduce base learning rate (divide by 100)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 dirty="0">
                <a:solidFill>
                  <a:srgbClr val="000000"/>
                </a:solidFill>
              </a:rPr>
              <a:t>Maybe change max_iter and snapshot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950" y="1340975"/>
            <a:ext cx="4581050" cy="23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643950" y="3888712"/>
            <a:ext cx="4258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Very simple file with just 14-15 lines. This can become a complicated file if you are using different learning rates for different parts of your network(i.e. you are Fine tuning the network)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Caffe Step 4: Train!</a:t>
            </a:r>
            <a:endParaRPr b="1"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30975" y="4290984"/>
            <a:ext cx="4381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  <a:endParaRPr sz="1200"/>
          </a:p>
        </p:txBody>
      </p:sp>
      <p:sp>
        <p:nvSpPr>
          <p:cNvPr id="2" name="TextBox 1"/>
          <p:cNvSpPr txBox="1"/>
          <p:nvPr/>
        </p:nvSpPr>
        <p:spPr>
          <a:xfrm>
            <a:off x="1105319" y="3486778"/>
            <a:ext cx="568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Only this binary file required</a:t>
            </a:r>
            <a:r>
              <a:rPr lang="en-US" dirty="0">
                <a:solidFill>
                  <a:srgbClr val="FF0000"/>
                </a:solidFill>
              </a:rPr>
              <a:t>(Given that you are using LSDM format for the data storage</a:t>
            </a:r>
            <a:r>
              <a:rPr lang="en-US" dirty="0" smtClean="0">
                <a:solidFill>
                  <a:srgbClr val="FF0000"/>
                </a:solidFill>
              </a:rPr>
              <a:t>) that is already there in </a:t>
            </a:r>
            <a:r>
              <a:rPr lang="en-US" dirty="0" err="1" smtClean="0">
                <a:solidFill>
                  <a:srgbClr val="FF0000"/>
                </a:solidFill>
              </a:rPr>
              <a:t>caffe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 Step 4: Train!</a:t>
            </a:r>
            <a:endParaRPr b="1"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-gpu -1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for CPU mode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852450" y="1652325"/>
            <a:ext cx="1501800" cy="3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32"/>
          <p:cNvCxnSpPr>
            <a:endCxn id="310" idx="2"/>
          </p:cNvCxnSpPr>
          <p:nvPr/>
        </p:nvCxnSpPr>
        <p:spPr>
          <a:xfrm rot="10800000">
            <a:off x="1603350" y="1984125"/>
            <a:ext cx="0" cy="126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2" name="Google Shape;312;p32"/>
          <p:cNvSpPr txBox="1"/>
          <p:nvPr/>
        </p:nvSpPr>
        <p:spPr>
          <a:xfrm>
            <a:off x="30975" y="4290984"/>
            <a:ext cx="4381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 Step 4: Train!</a:t>
            </a:r>
            <a:endParaRPr b="1"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-gpu all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for multi-GPU data parallelism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852450" y="1652325"/>
            <a:ext cx="1501800" cy="33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33"/>
          <p:cNvCxnSpPr>
            <a:endCxn id="320" idx="2"/>
          </p:cNvCxnSpPr>
          <p:nvPr/>
        </p:nvCxnSpPr>
        <p:spPr>
          <a:xfrm rot="10800000">
            <a:off x="1603350" y="1984125"/>
            <a:ext cx="0" cy="126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33"/>
          <p:cNvSpPr txBox="1"/>
          <p:nvPr/>
        </p:nvSpPr>
        <p:spPr>
          <a:xfrm>
            <a:off x="30975" y="4290984"/>
            <a:ext cx="4381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Model Zoo</a:t>
            </a:r>
            <a:endParaRPr b="1"/>
          </a:p>
        </p:txBody>
      </p:sp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63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AlexNet, VGG, GoogLeNet, ResNet, </a:t>
            </a:r>
            <a:br>
              <a:rPr lang="en" sz="2400" dirty="0"/>
            </a:br>
            <a:r>
              <a:rPr lang="en" sz="2400" dirty="0"/>
              <a:t>plus others</a:t>
            </a:r>
            <a:endParaRPr sz="24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125" y="1200150"/>
            <a:ext cx="4922727" cy="23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/>
        </p:nvSpPr>
        <p:spPr>
          <a:xfrm>
            <a:off x="4312550" y="4116725"/>
            <a:ext cx="4173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https://github.com/BVLC/caffe/wiki/Model-Zoo</a:t>
            </a:r>
            <a:r>
              <a:rPr lang="en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1160" y="3265714"/>
            <a:ext cx="3577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 many popular model are already present in </a:t>
            </a:r>
            <a:r>
              <a:rPr lang="en-US" dirty="0" err="1" smtClean="0">
                <a:solidFill>
                  <a:srgbClr val="FF0000"/>
                </a:solidFill>
              </a:rPr>
              <a:t>caffe</a:t>
            </a:r>
            <a:r>
              <a:rPr lang="en-US" dirty="0" smtClean="0">
                <a:solidFill>
                  <a:srgbClr val="FF0000"/>
                </a:solidFill>
              </a:rPr>
              <a:t>.. Very easy to download and use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Python Interface</a:t>
            </a:r>
            <a:endParaRPr b="1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57200" y="1200150"/>
            <a:ext cx="8229600" cy="30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Not much documentation… </a:t>
            </a: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Read the code! Two most important files: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 u="sng">
                <a:solidFill>
                  <a:srgbClr val="1155CC"/>
                </a:solidFill>
                <a:hlinkClick r:id="rId3"/>
              </a:rPr>
              <a:t>caffe/python/caffe/_caffe.cpp</a:t>
            </a:r>
            <a:r>
              <a:rPr lang="en" sz="3000">
                <a:solidFill>
                  <a:srgbClr val="000000"/>
                </a:solidFill>
              </a:rPr>
              <a:t>:</a:t>
            </a:r>
            <a:endParaRPr sz="3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Exports Blob, Layer, Net, and Solver classes</a:t>
            </a:r>
            <a:endParaRPr sz="24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 u="sng">
                <a:solidFill>
                  <a:srgbClr val="1155CC"/>
                </a:solidFill>
                <a:hlinkClick r:id="rId4"/>
              </a:rPr>
              <a:t>caffe/python/caffe/pycaffe.py</a:t>
            </a:r>
            <a:endParaRPr sz="3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Adds extra methods to Net class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Python Interface</a:t>
            </a:r>
            <a:endParaRPr b="1"/>
          </a:p>
        </p:txBody>
      </p:sp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85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Good for: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Interfacing with numpy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Extract features: Run net forward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Compute gradients: Run net backward (DeepDream, etc)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Define layers in Python with numpy </a:t>
            </a:r>
            <a:r>
              <a:rPr lang="en" sz="2400" dirty="0" smtClean="0"/>
              <a:t>(the downside is that it works only on the CPU)</a:t>
            </a:r>
            <a:endParaRPr sz="2400"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Caffe</a:t>
            </a:r>
            <a:br>
              <a:rPr lang="en" sz="60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http://caffe.berkeleyvision.org</a:t>
            </a:r>
            <a:r>
              <a:rPr lang="en" sz="1600"/>
              <a:t> </a:t>
            </a:r>
            <a:endParaRPr sz="1600"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 Pros / Cons</a:t>
            </a:r>
            <a:endParaRPr b="1"/>
          </a:p>
        </p:txBody>
      </p:sp>
      <p:sp>
        <p:nvSpPr>
          <p:cNvPr id="351" name="Google Shape;351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(+) Good for feedforward </a:t>
            </a:r>
            <a:r>
              <a:rPr lang="en" sz="2400" dirty="0" smtClean="0"/>
              <a:t>networks</a:t>
            </a:r>
            <a:r>
              <a:rPr lang="en" sz="1600" dirty="0" smtClean="0"/>
              <a:t>(small implementations of feedforward networks)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(+) Good for finetuning existing networks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(+) Train models without writing any code!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(+) Python interface is pretty useful!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(-) Need to write C++ / CUDA for new GPU layers</a:t>
            </a:r>
            <a:endParaRPr sz="2400" dirty="0"/>
          </a:p>
          <a:p>
            <a:pPr lvl="0" indent="-381000">
              <a:buSzPts val="2400"/>
            </a:pPr>
            <a:r>
              <a:rPr lang="en" sz="2400" dirty="0"/>
              <a:t>(-) Not good for recurrent </a:t>
            </a:r>
            <a:r>
              <a:rPr lang="en" sz="2400" dirty="0"/>
              <a:t>networks </a:t>
            </a:r>
            <a:r>
              <a:rPr lang="en" sz="2400" dirty="0" smtClean="0"/>
              <a:t>(</a:t>
            </a:r>
            <a:r>
              <a:rPr lang="en" sz="1600" dirty="0" smtClean="0"/>
              <a:t>i.e</a:t>
            </a:r>
            <a:r>
              <a:rPr lang="en" sz="1600" dirty="0"/>
              <a:t>. in networks where different part of the network share the </a:t>
            </a:r>
            <a:r>
              <a:rPr lang="en" sz="1600" dirty="0" smtClean="0"/>
              <a:t>weights</a:t>
            </a:r>
            <a:r>
              <a:rPr lang="en" sz="2400" dirty="0" smtClean="0"/>
              <a:t>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(-) Cumbersome for big networks (GoogLeNet, </a:t>
            </a:r>
            <a:r>
              <a:rPr lang="en" sz="2400" dirty="0" smtClean="0"/>
              <a:t>ResNet)</a:t>
            </a:r>
            <a:endParaRPr sz="2400"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Torch</a:t>
            </a:r>
            <a:br>
              <a:rPr lang="en" sz="60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http://torch.ch</a:t>
            </a:r>
            <a:r>
              <a:rPr lang="en" sz="1600"/>
              <a:t> </a:t>
            </a:r>
            <a:endParaRPr sz="1600"/>
          </a:p>
        </p:txBody>
      </p:sp>
      <p:sp>
        <p:nvSpPr>
          <p:cNvPr id="358" name="Google Shape;358;p3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 Overview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From NYU + IDIAP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Written in C and Lua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Used a lot a Facebook, DeepMind</a:t>
            </a:r>
            <a:endParaRPr sz="240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Lua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602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level scripting language, easy to interface with 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Similar to Javascript: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data structure:</a:t>
            </a:r>
            <a:br>
              <a:rPr lang="en" sz="1800"/>
            </a:br>
            <a:r>
              <a:rPr lang="en" sz="1800"/>
              <a:t>table == JS object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Prototypical inheritance</a:t>
            </a:r>
            <a:br>
              <a:rPr lang="en" sz="1800"/>
            </a:br>
            <a:r>
              <a:rPr lang="en" sz="1800"/>
              <a:t>metatable == JS prototype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First-class functions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gotchas: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1-indexed =(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Variables global by default =(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 standard library</a:t>
            </a:r>
            <a:endParaRPr sz="1800"/>
          </a:p>
        </p:txBody>
      </p:sp>
      <p:sp>
        <p:nvSpPr>
          <p:cNvPr id="372" name="Google Shape;372;p4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350" y="89800"/>
            <a:ext cx="3475349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/>
          <p:nvPr/>
        </p:nvSpPr>
        <p:spPr>
          <a:xfrm>
            <a:off x="5386375" y="4271988"/>
            <a:ext cx="2937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http://tylerneylon.com/a/learn-lua/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380" name="Google Shape;380;p4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81" name="Google Shape;381;p41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Torch tensors are just like numpy arrays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387" name="Google Shape;387;p4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Torch tensors are just like numpy arrays</a:t>
            </a:r>
            <a:endParaRPr sz="2400"/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8"/>
            <a:ext cx="3086625" cy="2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395" name="Google Shape;395;p4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00" y="1644063"/>
            <a:ext cx="3086625" cy="228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Torch tensors are just like numpy arrays</a:t>
            </a:r>
            <a:endParaRPr sz="2400"/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00" y="1634738"/>
            <a:ext cx="3086625" cy="2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5" name="Google Shape;405;p44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Like numpy, can easily change data type:</a:t>
            </a:r>
            <a:endParaRPr sz="2400"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8"/>
            <a:ext cx="3086625" cy="2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00" y="1644063"/>
            <a:ext cx="3086625" cy="22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700" y="1638851"/>
            <a:ext cx="3399030" cy="2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00" y="1644075"/>
            <a:ext cx="3086626" cy="2700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Unlike numpy, GPU is just a datatype away:</a:t>
            </a:r>
            <a:endParaRPr sz="2400"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8"/>
            <a:ext cx="3086625" cy="2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00" y="1644063"/>
            <a:ext cx="3086625" cy="22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700" y="1644075"/>
            <a:ext cx="3086626" cy="270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1700" y="1634750"/>
            <a:ext cx="3178659" cy="27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Tensors</a:t>
            </a:r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678200" y="1005125"/>
            <a:ext cx="8051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Documentation on GitHub:</a:t>
            </a:r>
            <a:endParaRPr sz="2400"/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13" y="1567975"/>
            <a:ext cx="3368949" cy="273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44" y="1567974"/>
            <a:ext cx="3435342" cy="27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894750" y="4257800"/>
            <a:ext cx="4115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https://github.com/torch/torch7/blob/master/doc/tensor.md</a:t>
            </a:r>
            <a:r>
              <a:rPr lang="en" sz="1000"/>
              <a:t> </a:t>
            </a:r>
            <a:endParaRPr sz="1000"/>
          </a:p>
        </p:txBody>
      </p:sp>
      <p:sp>
        <p:nvSpPr>
          <p:cNvPr id="431" name="Google Shape;431;p46"/>
          <p:cNvSpPr txBox="1"/>
          <p:nvPr/>
        </p:nvSpPr>
        <p:spPr>
          <a:xfrm>
            <a:off x="4715663" y="4298675"/>
            <a:ext cx="3473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https://github.com/torch/torch7/blob/master/doc/maths.md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Overview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From U.C. Berkeley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Written in C++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Python and MATLAB bindings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Good for training or finetuning feedforward models</a:t>
            </a:r>
            <a:endParaRPr sz="24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nn module lets you easily build and train neural nets </a:t>
            </a:r>
            <a:endParaRPr sz="2200"/>
          </a:p>
        </p:txBody>
      </p:sp>
      <p:sp>
        <p:nvSpPr>
          <p:cNvPr id="438" name="Google Shape;438;p4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nn module lets you easily build and train neural nets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Build a two-layer ReLU net</a:t>
            </a:r>
            <a:endParaRPr sz="2200"/>
          </a:p>
        </p:txBody>
      </p:sp>
      <p:sp>
        <p:nvSpPr>
          <p:cNvPr id="447" name="Google Shape;447;p4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5084225" y="938725"/>
            <a:ext cx="2397900" cy="72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" name="Google Shape;449;p48"/>
          <p:cNvCxnSpPr/>
          <p:nvPr/>
        </p:nvCxnSpPr>
        <p:spPr>
          <a:xfrm rot="10800000" flipH="1">
            <a:off x="4038750" y="1370100"/>
            <a:ext cx="904500" cy="107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nn module lets you easily build and train neural nets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Get weights and gradient for entire network</a:t>
            </a:r>
            <a:endParaRPr sz="2200"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5084225" y="1598139"/>
            <a:ext cx="3526500" cy="39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9" name="Google Shape;459;p49"/>
          <p:cNvCxnSpPr/>
          <p:nvPr/>
        </p:nvCxnSpPr>
        <p:spPr>
          <a:xfrm rot="10800000" flipH="1">
            <a:off x="4138300" y="1950825"/>
            <a:ext cx="755100" cy="481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nn module lets you easily build and train neural nets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 a softmax loss function</a:t>
            </a:r>
            <a:endParaRPr sz="2200"/>
          </a:p>
        </p:txBody>
      </p:sp>
      <p:sp>
        <p:nvSpPr>
          <p:cNvPr id="467" name="Google Shape;467;p5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68" name="Google Shape;468;p50"/>
          <p:cNvSpPr/>
          <p:nvPr/>
        </p:nvSpPr>
        <p:spPr>
          <a:xfrm>
            <a:off x="5084225" y="1979139"/>
            <a:ext cx="3602700" cy="39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50"/>
          <p:cNvCxnSpPr/>
          <p:nvPr/>
        </p:nvCxnSpPr>
        <p:spPr>
          <a:xfrm rot="10800000" flipH="1">
            <a:off x="4138300" y="2216625"/>
            <a:ext cx="813300" cy="215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nn module lets you easily build and train neural nets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Generate random data</a:t>
            </a:r>
            <a:endParaRPr sz="2200"/>
          </a:p>
        </p:txBody>
      </p:sp>
      <p:sp>
        <p:nvSpPr>
          <p:cNvPr id="477" name="Google Shape;477;p5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78" name="Google Shape;478;p51"/>
          <p:cNvSpPr/>
          <p:nvPr/>
        </p:nvSpPr>
        <p:spPr>
          <a:xfrm>
            <a:off x="5084225" y="2351842"/>
            <a:ext cx="3602700" cy="48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51"/>
          <p:cNvCxnSpPr/>
          <p:nvPr/>
        </p:nvCxnSpPr>
        <p:spPr>
          <a:xfrm>
            <a:off x="3466200" y="2465500"/>
            <a:ext cx="1468500" cy="12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86" name="Google Shape;486;p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nn module lets you easily build and train neural nets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Forward pass</a:t>
            </a:r>
            <a:r>
              <a:rPr lang="en" sz="2200" dirty="0"/>
              <a:t>: compute scores and </a:t>
            </a:r>
            <a:r>
              <a:rPr lang="en" sz="2200" dirty="0" smtClean="0"/>
              <a:t>loss(using criterion class)</a:t>
            </a:r>
            <a:endParaRPr sz="2200" dirty="0"/>
          </a:p>
        </p:txBody>
      </p:sp>
      <p:sp>
        <p:nvSpPr>
          <p:cNvPr id="487" name="Google Shape;487;p5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88" name="Google Shape;488;p52"/>
          <p:cNvSpPr/>
          <p:nvPr/>
        </p:nvSpPr>
        <p:spPr>
          <a:xfrm>
            <a:off x="5084225" y="2825637"/>
            <a:ext cx="3602700" cy="48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9" name="Google Shape;489;p52"/>
          <p:cNvCxnSpPr/>
          <p:nvPr/>
        </p:nvCxnSpPr>
        <p:spPr>
          <a:xfrm>
            <a:off x="3673650" y="2722725"/>
            <a:ext cx="1311000" cy="26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nn module lets you easily build and train neural nets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Backward pass</a:t>
            </a:r>
            <a:r>
              <a:rPr lang="en" sz="2200" dirty="0"/>
              <a:t>: Compute gradients. Remember to set weight gradients to zero</a:t>
            </a:r>
            <a:r>
              <a:rPr lang="en" sz="2200" dirty="0" smtClean="0"/>
              <a:t>! (This will update the grad_weights params) Compute backward on the loss func and then a backward on the network</a:t>
            </a:r>
            <a:endParaRPr sz="2200" dirty="0"/>
          </a:p>
        </p:txBody>
      </p:sp>
      <p:sp>
        <p:nvSpPr>
          <p:cNvPr id="497" name="Google Shape;497;p5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98" name="Google Shape;498;p53"/>
          <p:cNvSpPr/>
          <p:nvPr/>
        </p:nvSpPr>
        <p:spPr>
          <a:xfrm>
            <a:off x="5084225" y="3345050"/>
            <a:ext cx="3602700" cy="54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53"/>
          <p:cNvCxnSpPr/>
          <p:nvPr/>
        </p:nvCxnSpPr>
        <p:spPr>
          <a:xfrm>
            <a:off x="3756625" y="3112725"/>
            <a:ext cx="1286100" cy="232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8" y="125335"/>
            <a:ext cx="3713676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</a:t>
            </a:r>
            <a:endParaRPr/>
          </a:p>
        </p:txBody>
      </p:sp>
      <p:sp>
        <p:nvSpPr>
          <p:cNvPr id="506" name="Google Shape;506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nn module lets you easily build and train neural nets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Update</a:t>
            </a:r>
            <a:r>
              <a:rPr lang="en" sz="2200"/>
              <a:t>: Make a gradient descent step</a:t>
            </a:r>
            <a:endParaRPr sz="2200"/>
          </a:p>
        </p:txBody>
      </p:sp>
      <p:sp>
        <p:nvSpPr>
          <p:cNvPr id="507" name="Google Shape;507;p5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08" name="Google Shape;508;p54"/>
          <p:cNvSpPr/>
          <p:nvPr/>
        </p:nvSpPr>
        <p:spPr>
          <a:xfrm>
            <a:off x="5084225" y="3878450"/>
            <a:ext cx="3602700" cy="54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9" name="Google Shape;509;p54"/>
          <p:cNvCxnSpPr>
            <a:endCxn id="508" idx="1"/>
          </p:cNvCxnSpPr>
          <p:nvPr/>
        </p:nvCxnSpPr>
        <p:spPr>
          <a:xfrm>
            <a:off x="2545025" y="2830550"/>
            <a:ext cx="2539200" cy="132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cunn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Running on GPU is easy:</a:t>
            </a:r>
            <a:endParaRPr sz="2000"/>
          </a:p>
        </p:txBody>
      </p:sp>
      <p:sp>
        <p:nvSpPr>
          <p:cNvPr id="516" name="Google Shape;516;p5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900"/>
            <a:ext cx="3386625" cy="43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cunn</a:t>
            </a: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Running on GPU is easy: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 a few new packages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25" name="Google Shape;5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900"/>
            <a:ext cx="3386625" cy="4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6"/>
          <p:cNvSpPr/>
          <p:nvPr/>
        </p:nvSpPr>
        <p:spPr>
          <a:xfrm>
            <a:off x="5092550" y="249900"/>
            <a:ext cx="1178100" cy="50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7" name="Google Shape;527;p56"/>
          <p:cNvCxnSpPr>
            <a:endCxn id="526" idx="1"/>
          </p:cNvCxnSpPr>
          <p:nvPr/>
        </p:nvCxnSpPr>
        <p:spPr>
          <a:xfrm rot="10800000" flipH="1">
            <a:off x="3740150" y="500700"/>
            <a:ext cx="1352400" cy="156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Most important tip...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7200" y="8953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Don’t be afraid to read the code!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cunn</a:t>
            </a:r>
            <a:endParaRPr/>
          </a:p>
        </p:txBody>
      </p:sp>
      <p:sp>
        <p:nvSpPr>
          <p:cNvPr id="533" name="Google Shape;533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Running on GPU is easy: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 a few new packages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Cast network and criterion</a:t>
            </a:r>
            <a:endParaRPr sz="2000"/>
          </a:p>
        </p:txBody>
      </p:sp>
      <p:sp>
        <p:nvSpPr>
          <p:cNvPr id="534" name="Google Shape;534;p5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900"/>
            <a:ext cx="3386625" cy="4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7"/>
          <p:cNvCxnSpPr>
            <a:endCxn id="537" idx="1"/>
          </p:cNvCxnSpPr>
          <p:nvPr/>
        </p:nvCxnSpPr>
        <p:spPr>
          <a:xfrm rot="10800000" flipH="1">
            <a:off x="3656975" y="1929425"/>
            <a:ext cx="1521600" cy="69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" name="Google Shape;537;p57"/>
          <p:cNvSpPr/>
          <p:nvPr/>
        </p:nvSpPr>
        <p:spPr>
          <a:xfrm>
            <a:off x="5178575" y="1843175"/>
            <a:ext cx="967800" cy="17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7"/>
          <p:cNvSpPr/>
          <p:nvPr/>
        </p:nvSpPr>
        <p:spPr>
          <a:xfrm>
            <a:off x="5197700" y="2593000"/>
            <a:ext cx="967800" cy="17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9" name="Google Shape;539;p57"/>
          <p:cNvCxnSpPr>
            <a:endCxn id="538" idx="1"/>
          </p:cNvCxnSpPr>
          <p:nvPr/>
        </p:nvCxnSpPr>
        <p:spPr>
          <a:xfrm>
            <a:off x="3690200" y="2656450"/>
            <a:ext cx="1507500" cy="2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cunn</a:t>
            </a: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Running on GPU is easy: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Import a few new packages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Cast network and criterion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Cast data and </a:t>
            </a:r>
            <a:r>
              <a:rPr lang="en" sz="2000" dirty="0" smtClean="0"/>
              <a:t>labels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Now the whole network will run on a GPU</a:t>
            </a:r>
            <a:endParaRPr sz="2000" dirty="0"/>
          </a:p>
        </p:txBody>
      </p:sp>
      <p:sp>
        <p:nvSpPr>
          <p:cNvPr id="546" name="Google Shape;546;p5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900"/>
            <a:ext cx="3386625" cy="4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58"/>
          <p:cNvCxnSpPr>
            <a:endCxn id="549" idx="1"/>
          </p:cNvCxnSpPr>
          <p:nvPr/>
        </p:nvCxnSpPr>
        <p:spPr>
          <a:xfrm rot="10800000" flipH="1">
            <a:off x="3067778" y="3051125"/>
            <a:ext cx="3583500" cy="260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58"/>
          <p:cNvSpPr/>
          <p:nvPr/>
        </p:nvSpPr>
        <p:spPr>
          <a:xfrm>
            <a:off x="6651278" y="2909975"/>
            <a:ext cx="1137900" cy="282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optim</a:t>
            </a:r>
            <a:endParaRPr/>
          </a:p>
        </p:txBody>
      </p:sp>
      <p:sp>
        <p:nvSpPr>
          <p:cNvPr id="555" name="Google Shape;555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61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optim package implements different update rules: momentum, Adam, etc </a:t>
            </a:r>
            <a:endParaRPr sz="2000"/>
          </a:p>
        </p:txBody>
      </p:sp>
      <p:sp>
        <p:nvSpPr>
          <p:cNvPr id="556" name="Google Shape;556;p5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900"/>
            <a:ext cx="3132200" cy="44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optim</a:t>
            </a:r>
            <a:endParaRPr/>
          </a:p>
        </p:txBody>
      </p:sp>
      <p:sp>
        <p:nvSpPr>
          <p:cNvPr id="563" name="Google Shape;563;p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61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optim package implements different update rules: momentum, Adam, etc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 optim package </a:t>
            </a:r>
            <a:endParaRPr sz="2000"/>
          </a:p>
        </p:txBody>
      </p:sp>
      <p:sp>
        <p:nvSpPr>
          <p:cNvPr id="564" name="Google Shape;564;p6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65" name="Google Shape;5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900"/>
            <a:ext cx="3132200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0"/>
          <p:cNvSpPr/>
          <p:nvPr/>
        </p:nvSpPr>
        <p:spPr>
          <a:xfrm>
            <a:off x="5388550" y="244750"/>
            <a:ext cx="967800" cy="17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7" name="Google Shape;567;p60"/>
          <p:cNvCxnSpPr/>
          <p:nvPr/>
        </p:nvCxnSpPr>
        <p:spPr>
          <a:xfrm rot="10800000" flipH="1">
            <a:off x="3184075" y="432625"/>
            <a:ext cx="2057700" cy="1941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optim</a:t>
            </a:r>
            <a:endParaRPr/>
          </a:p>
        </p:txBody>
      </p:sp>
      <p:sp>
        <p:nvSpPr>
          <p:cNvPr id="573" name="Google Shape;573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61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optim package implements different update rules: momentum, Adam, etc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 optim package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Write a callback function that returns loss and gradients </a:t>
            </a:r>
            <a:endParaRPr sz="2000"/>
          </a:p>
        </p:txBody>
      </p:sp>
      <p:sp>
        <p:nvSpPr>
          <p:cNvPr id="574" name="Google Shape;574;p6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900"/>
            <a:ext cx="3132200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5380250" y="2012150"/>
            <a:ext cx="2384100" cy="206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61"/>
          <p:cNvCxnSpPr/>
          <p:nvPr/>
        </p:nvCxnSpPr>
        <p:spPr>
          <a:xfrm rot="10800000" flipH="1">
            <a:off x="4677650" y="2813950"/>
            <a:ext cx="597300" cy="199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optim</a:t>
            </a:r>
            <a:endParaRPr/>
          </a:p>
        </p:txBody>
      </p:sp>
      <p:sp>
        <p:nvSpPr>
          <p:cNvPr id="583" name="Google Shape;583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610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optim package implements different update rules: momentum, Adam, etc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 optim package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Write a callback function that returns loss and gradients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state variable holds hyperparameters, cached values, etc; pass it to adam </a:t>
            </a:r>
            <a:endParaRPr sz="2000"/>
          </a:p>
        </p:txBody>
      </p:sp>
      <p:sp>
        <p:nvSpPr>
          <p:cNvPr id="584" name="Google Shape;584;p6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900"/>
            <a:ext cx="3132200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/>
          <p:nvPr/>
        </p:nvSpPr>
        <p:spPr>
          <a:xfrm>
            <a:off x="5380250" y="4105650"/>
            <a:ext cx="1828500" cy="39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62"/>
          <p:cNvCxnSpPr/>
          <p:nvPr/>
        </p:nvCxnSpPr>
        <p:spPr>
          <a:xfrm>
            <a:off x="4586375" y="4141625"/>
            <a:ext cx="647100" cy="99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593" name="Google Shape;593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  <a:endParaRPr sz="2000"/>
          </a:p>
        </p:txBody>
      </p:sp>
      <p:sp>
        <p:nvSpPr>
          <p:cNvPr id="594" name="Google Shape;594;p6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00" name="Google Shape;600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Modules are classes written in Lua; easy to read and write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Forward / backward written in Lua using Tensor methods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code runs on CPU / GPU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01" name="Google Shape;601;p6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325" y="205972"/>
            <a:ext cx="4508624" cy="21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4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https://github.com/torch/nn/blob/master/Linear.lua</a:t>
            </a:r>
            <a:r>
              <a:rPr lang="en" sz="1000"/>
              <a:t> </a:t>
            </a:r>
            <a:endParaRPr sz="1000"/>
          </a:p>
        </p:txBody>
      </p:sp>
      <p:sp>
        <p:nvSpPr>
          <p:cNvPr id="2" name="TextBox 1"/>
          <p:cNvSpPr txBox="1"/>
          <p:nvPr/>
        </p:nvSpPr>
        <p:spPr>
          <a:xfrm>
            <a:off x="4772967" y="2954215"/>
            <a:ext cx="3557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Linear class implements a FC layer in torch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09" name="Google Shape;609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Modules are classes written in Lua; easy to read and write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updateOutput</a:t>
            </a:r>
            <a:r>
              <a:rPr lang="en" sz="2000">
                <a:solidFill>
                  <a:schemeClr val="dk1"/>
                </a:solidFill>
              </a:rPr>
              <a:t>: Forward pass; compute output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0" name="Google Shape;610;p6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11" name="Google Shape;611;p65"/>
          <p:cNvPicPr preferRelativeResize="0"/>
          <p:nvPr/>
        </p:nvPicPr>
        <p:blipFill rotWithShape="1">
          <a:blip r:embed="rId3">
            <a:alphaModFix/>
          </a:blip>
          <a:srcRect b="89575"/>
          <a:stretch/>
        </p:blipFill>
        <p:spPr>
          <a:xfrm>
            <a:off x="4470325" y="205973"/>
            <a:ext cx="4508624" cy="2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50" y="923002"/>
            <a:ext cx="4042574" cy="29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5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19" name="Google Shape;619;p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Modules are classes written in Lua; easy to read and write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updateGradInput: </a:t>
            </a:r>
            <a:r>
              <a:rPr lang="en" sz="2000">
                <a:solidFill>
                  <a:schemeClr val="dk1"/>
                </a:solidFill>
              </a:rPr>
              <a:t>Backward; compute gradient of input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20" name="Google Shape;620;p6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21" name="Google Shape;621;p66"/>
          <p:cNvPicPr preferRelativeResize="0"/>
          <p:nvPr/>
        </p:nvPicPr>
        <p:blipFill rotWithShape="1">
          <a:blip r:embed="rId3">
            <a:alphaModFix/>
          </a:blip>
          <a:srcRect b="89575"/>
          <a:stretch/>
        </p:blipFill>
        <p:spPr>
          <a:xfrm>
            <a:off x="4470325" y="205973"/>
            <a:ext cx="4508624" cy="2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66" y="1122363"/>
            <a:ext cx="4357385" cy="256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6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Caffe: Main classes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457200" y="1200150"/>
            <a:ext cx="40107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Blob</a:t>
            </a:r>
            <a:r>
              <a:rPr lang="en" sz="2200">
                <a:solidFill>
                  <a:srgbClr val="000000"/>
                </a:solidFill>
              </a:rPr>
              <a:t>: Stores data and derivatives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3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4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Layer</a:t>
            </a:r>
            <a:r>
              <a:rPr lang="en" sz="2200">
                <a:solidFill>
                  <a:srgbClr val="000000"/>
                </a:solidFill>
              </a:rPr>
              <a:t>: Transforms bottom blobs to top blobs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5"/>
              </a:rPr>
              <a:t>header + source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Net</a:t>
            </a:r>
            <a:r>
              <a:rPr lang="en" sz="2200">
                <a:solidFill>
                  <a:srgbClr val="000000"/>
                </a:solidFill>
              </a:rPr>
              <a:t>: Many layers; computes gradients via forward / backward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6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7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Solver</a:t>
            </a:r>
            <a:r>
              <a:rPr lang="en" sz="2200">
                <a:solidFill>
                  <a:srgbClr val="000000"/>
                </a:solidFill>
              </a:rPr>
              <a:t>: Uses gradients to update weights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8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9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329500" y="2873100"/>
            <a:ext cx="1181400" cy="857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807525" y="2946225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</a:t>
            </a:r>
            <a:endParaRPr sz="1600"/>
          </a:p>
        </p:txBody>
      </p:sp>
      <p:sp>
        <p:nvSpPr>
          <p:cNvPr id="76" name="Google Shape;76;p13"/>
          <p:cNvSpPr/>
          <p:nvPr/>
        </p:nvSpPr>
        <p:spPr>
          <a:xfrm>
            <a:off x="6085900" y="4059500"/>
            <a:ext cx="1668600" cy="4527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DataLayer</a:t>
            </a:r>
            <a:endParaRPr sz="2400"/>
          </a:p>
        </p:txBody>
      </p:sp>
      <p:sp>
        <p:nvSpPr>
          <p:cNvPr id="77" name="Google Shape;77;p13"/>
          <p:cNvSpPr/>
          <p:nvPr/>
        </p:nvSpPr>
        <p:spPr>
          <a:xfrm>
            <a:off x="5537050" y="2091400"/>
            <a:ext cx="2766300" cy="4527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InnerProductLayer</a:t>
            </a:r>
            <a:endParaRPr sz="2400"/>
          </a:p>
        </p:txBody>
      </p:sp>
      <p:sp>
        <p:nvSpPr>
          <p:cNvPr id="78" name="Google Shape;78;p13"/>
          <p:cNvSpPr/>
          <p:nvPr/>
        </p:nvSpPr>
        <p:spPr>
          <a:xfrm>
            <a:off x="6807525" y="3321700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diffs</a:t>
            </a:r>
            <a:endParaRPr sz="1600"/>
          </a:p>
        </p:txBody>
      </p:sp>
      <p:sp>
        <p:nvSpPr>
          <p:cNvPr id="79" name="Google Shape;79;p13"/>
          <p:cNvSpPr txBox="1"/>
          <p:nvPr/>
        </p:nvSpPr>
        <p:spPr>
          <a:xfrm>
            <a:off x="6374025" y="3025900"/>
            <a:ext cx="433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80" name="Google Shape;80;p13"/>
          <p:cNvSpPr/>
          <p:nvPr/>
        </p:nvSpPr>
        <p:spPr>
          <a:xfrm>
            <a:off x="7731450" y="2873100"/>
            <a:ext cx="1181400" cy="857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209475" y="2946225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</a:t>
            </a:r>
            <a:endParaRPr sz="1600"/>
          </a:p>
        </p:txBody>
      </p:sp>
      <p:sp>
        <p:nvSpPr>
          <p:cNvPr id="82" name="Google Shape;82;p13"/>
          <p:cNvSpPr/>
          <p:nvPr/>
        </p:nvSpPr>
        <p:spPr>
          <a:xfrm>
            <a:off x="8209475" y="3321700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diffs</a:t>
            </a:r>
            <a:endParaRPr sz="1600"/>
          </a:p>
        </p:txBody>
      </p:sp>
      <p:sp>
        <p:nvSpPr>
          <p:cNvPr id="83" name="Google Shape;83;p13"/>
          <p:cNvSpPr txBox="1"/>
          <p:nvPr/>
        </p:nvSpPr>
        <p:spPr>
          <a:xfrm>
            <a:off x="7775975" y="3025900"/>
            <a:ext cx="433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sp>
        <p:nvSpPr>
          <p:cNvPr id="84" name="Google Shape;84;p13"/>
          <p:cNvSpPr/>
          <p:nvPr/>
        </p:nvSpPr>
        <p:spPr>
          <a:xfrm>
            <a:off x="5537050" y="52650"/>
            <a:ext cx="2766300" cy="4527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SoftmaxLossLayer</a:t>
            </a:r>
            <a:endParaRPr sz="2400"/>
          </a:p>
        </p:txBody>
      </p:sp>
      <p:sp>
        <p:nvSpPr>
          <p:cNvPr id="85" name="Google Shape;85;p13"/>
          <p:cNvSpPr/>
          <p:nvPr/>
        </p:nvSpPr>
        <p:spPr>
          <a:xfrm>
            <a:off x="6293825" y="869675"/>
            <a:ext cx="1255200" cy="857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6845600" y="942800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</a:t>
            </a:r>
            <a:endParaRPr sz="1600"/>
          </a:p>
        </p:txBody>
      </p:sp>
      <p:sp>
        <p:nvSpPr>
          <p:cNvPr id="87" name="Google Shape;87;p13"/>
          <p:cNvSpPr/>
          <p:nvPr/>
        </p:nvSpPr>
        <p:spPr>
          <a:xfrm>
            <a:off x="6845600" y="1318275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diffs</a:t>
            </a:r>
            <a:endParaRPr sz="1600"/>
          </a:p>
        </p:txBody>
      </p:sp>
      <p:sp>
        <p:nvSpPr>
          <p:cNvPr id="88" name="Google Shape;88;p13"/>
          <p:cNvSpPr txBox="1"/>
          <p:nvPr/>
        </p:nvSpPr>
        <p:spPr>
          <a:xfrm>
            <a:off x="6291375" y="1022475"/>
            <a:ext cx="6273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fc1</a:t>
            </a:r>
            <a:endParaRPr sz="2400"/>
          </a:p>
        </p:txBody>
      </p:sp>
      <p:sp>
        <p:nvSpPr>
          <p:cNvPr id="89" name="Google Shape;89;p13"/>
          <p:cNvSpPr/>
          <p:nvPr/>
        </p:nvSpPr>
        <p:spPr>
          <a:xfrm>
            <a:off x="4927550" y="2873100"/>
            <a:ext cx="1181400" cy="857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5405575" y="2946225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</a:t>
            </a:r>
            <a:endParaRPr sz="1600"/>
          </a:p>
        </p:txBody>
      </p:sp>
      <p:sp>
        <p:nvSpPr>
          <p:cNvPr id="91" name="Google Shape;91;p13"/>
          <p:cNvSpPr/>
          <p:nvPr/>
        </p:nvSpPr>
        <p:spPr>
          <a:xfrm>
            <a:off x="5405575" y="3321700"/>
            <a:ext cx="594900" cy="3126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diffs</a:t>
            </a:r>
            <a:endParaRPr sz="1600"/>
          </a:p>
        </p:txBody>
      </p:sp>
      <p:sp>
        <p:nvSpPr>
          <p:cNvPr id="92" name="Google Shape;92;p13"/>
          <p:cNvSpPr txBox="1"/>
          <p:nvPr/>
        </p:nvSpPr>
        <p:spPr>
          <a:xfrm>
            <a:off x="4972075" y="3025900"/>
            <a:ext cx="433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</a:t>
            </a:r>
            <a:endParaRPr sz="2400"/>
          </a:p>
        </p:txBody>
      </p:sp>
      <p:cxnSp>
        <p:nvCxnSpPr>
          <p:cNvPr id="93" name="Google Shape;93;p13"/>
          <p:cNvCxnSpPr>
            <a:stCxn id="76" idx="0"/>
            <a:endCxn id="74" idx="2"/>
          </p:cNvCxnSpPr>
          <p:nvPr/>
        </p:nvCxnSpPr>
        <p:spPr>
          <a:xfrm rot="10800000">
            <a:off x="6920200" y="3730400"/>
            <a:ext cx="0" cy="3291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3"/>
          <p:cNvCxnSpPr>
            <a:stCxn id="74" idx="0"/>
            <a:endCxn id="77" idx="2"/>
          </p:cNvCxnSpPr>
          <p:nvPr/>
        </p:nvCxnSpPr>
        <p:spPr>
          <a:xfrm rot="10800000">
            <a:off x="6920200" y="2544000"/>
            <a:ext cx="0" cy="3291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3"/>
          <p:cNvCxnSpPr>
            <a:stCxn id="77" idx="0"/>
            <a:endCxn id="85" idx="2"/>
          </p:cNvCxnSpPr>
          <p:nvPr/>
        </p:nvCxnSpPr>
        <p:spPr>
          <a:xfrm rot="10800000" flipH="1">
            <a:off x="6920200" y="1727200"/>
            <a:ext cx="1200" cy="3642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3"/>
          <p:cNvCxnSpPr>
            <a:stCxn id="85" idx="0"/>
            <a:endCxn id="84" idx="2"/>
          </p:cNvCxnSpPr>
          <p:nvPr/>
        </p:nvCxnSpPr>
        <p:spPr>
          <a:xfrm rot="10800000">
            <a:off x="6920225" y="505475"/>
            <a:ext cx="1200" cy="3642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3"/>
          <p:cNvCxnSpPr>
            <a:stCxn id="89" idx="0"/>
          </p:cNvCxnSpPr>
          <p:nvPr/>
        </p:nvCxnSpPr>
        <p:spPr>
          <a:xfrm rot="10800000" flipH="1">
            <a:off x="5518250" y="2569800"/>
            <a:ext cx="160500" cy="303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3"/>
          <p:cNvSpPr/>
          <p:nvPr/>
        </p:nvSpPr>
        <p:spPr>
          <a:xfrm>
            <a:off x="7763050" y="574750"/>
            <a:ext cx="1044825" cy="2300875"/>
          </a:xfrm>
          <a:custGeom>
            <a:avLst/>
            <a:gdLst/>
            <a:ahLst/>
            <a:cxnLst/>
            <a:rect l="l" t="t" r="r" b="b"/>
            <a:pathLst>
              <a:path w="41793" h="92035" extrusionOk="0">
                <a:moveTo>
                  <a:pt x="22690" y="92035"/>
                </a:moveTo>
                <a:cubicBezTo>
                  <a:pt x="25410" y="88806"/>
                  <a:pt x="36500" y="79330"/>
                  <a:pt x="39007" y="72659"/>
                </a:cubicBezTo>
                <a:cubicBezTo>
                  <a:pt x="41514" y="65988"/>
                  <a:pt x="44233" y="64119"/>
                  <a:pt x="37732" y="52009"/>
                </a:cubicBezTo>
                <a:cubicBezTo>
                  <a:pt x="31231" y="39899"/>
                  <a:pt x="6289" y="8668"/>
                  <a:pt x="0" y="0"/>
                </a:cubicBezTo>
              </a:path>
            </a:pathLst>
          </a:cu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99" name="Google Shape;99;p13"/>
          <p:cNvCxnSpPr/>
          <p:nvPr/>
        </p:nvCxnSpPr>
        <p:spPr>
          <a:xfrm rot="10800000" flipH="1">
            <a:off x="7406125" y="3780550"/>
            <a:ext cx="484500" cy="2487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29" name="Google Shape;629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Modules are classes written in Lua; easy to read and write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accGradParameters: </a:t>
            </a:r>
            <a:r>
              <a:rPr lang="en" sz="2000">
                <a:solidFill>
                  <a:schemeClr val="dk1"/>
                </a:solidFill>
              </a:rPr>
              <a:t>Backward; compute gradient of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30" name="Google Shape;630;p6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3">
            <a:alphaModFix/>
          </a:blip>
          <a:srcRect b="89575"/>
          <a:stretch/>
        </p:blipFill>
        <p:spPr>
          <a:xfrm>
            <a:off x="4470325" y="205973"/>
            <a:ext cx="4508624" cy="2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51" y="1554801"/>
            <a:ext cx="4332898" cy="17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7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39" name="Google Shape;639;p68"/>
          <p:cNvSpPr txBox="1">
            <a:spLocks noGrp="1"/>
          </p:cNvSpPr>
          <p:nvPr>
            <p:ph type="body" idx="1"/>
          </p:nvPr>
        </p:nvSpPr>
        <p:spPr>
          <a:xfrm>
            <a:off x="152400" y="823725"/>
            <a:ext cx="49983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Tons of built-in modules and loss </a:t>
            </a:r>
            <a:r>
              <a:rPr lang="en" sz="2000" dirty="0" smtClean="0"/>
              <a:t>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(find them on github, they are updated very frequently)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40" name="Google Shape;640;p6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641" name="Google Shape;6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1650850"/>
            <a:ext cx="1337550" cy="27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75" y="820650"/>
            <a:ext cx="1596775" cy="36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575" y="646225"/>
            <a:ext cx="1733475" cy="38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800" y="1668950"/>
            <a:ext cx="1390450" cy="26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853" y="1346050"/>
            <a:ext cx="1596775" cy="30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8"/>
          <p:cNvSpPr txBox="1"/>
          <p:nvPr/>
        </p:nvSpPr>
        <p:spPr>
          <a:xfrm>
            <a:off x="172050" y="4349069"/>
            <a:ext cx="1800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https://github.com/torch/nn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52" name="Google Shape;652;p69"/>
          <p:cNvSpPr txBox="1">
            <a:spLocks noGrp="1"/>
          </p:cNvSpPr>
          <p:nvPr>
            <p:ph type="body" idx="1"/>
          </p:nvPr>
        </p:nvSpPr>
        <p:spPr>
          <a:xfrm>
            <a:off x="152400" y="823725"/>
            <a:ext cx="49983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Tons of built-in modules and loss functions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New ones all the time:</a:t>
            </a:r>
            <a:endParaRPr sz="2000"/>
          </a:p>
        </p:txBody>
      </p:sp>
      <p:sp>
        <p:nvSpPr>
          <p:cNvPr id="653" name="Google Shape;653;p6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654" name="Google Shape;6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1650850"/>
            <a:ext cx="1337550" cy="27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75" y="820650"/>
            <a:ext cx="1596775" cy="36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575" y="646225"/>
            <a:ext cx="1733475" cy="38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800" y="1668950"/>
            <a:ext cx="1390450" cy="2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9"/>
          <p:cNvSpPr/>
          <p:nvPr/>
        </p:nvSpPr>
        <p:spPr>
          <a:xfrm>
            <a:off x="7191850" y="772775"/>
            <a:ext cx="1427100" cy="2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9"/>
          <p:cNvSpPr txBox="1"/>
          <p:nvPr/>
        </p:nvSpPr>
        <p:spPr>
          <a:xfrm>
            <a:off x="5125400" y="-1825"/>
            <a:ext cx="19302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Added 2/19/2016</a:t>
            </a:r>
            <a:endParaRPr sz="16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Added 2/16/2016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660" name="Google Shape;66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853" y="1346050"/>
            <a:ext cx="1596775" cy="30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9"/>
          <p:cNvSpPr/>
          <p:nvPr/>
        </p:nvSpPr>
        <p:spPr>
          <a:xfrm>
            <a:off x="3354025" y="3680000"/>
            <a:ext cx="1556100" cy="2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9"/>
          <p:cNvSpPr/>
          <p:nvPr/>
        </p:nvSpPr>
        <p:spPr>
          <a:xfrm>
            <a:off x="1769800" y="3195700"/>
            <a:ext cx="1148700" cy="219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63" name="Google Shape;663;p69"/>
          <p:cNvSpPr txBox="1"/>
          <p:nvPr/>
        </p:nvSpPr>
        <p:spPr>
          <a:xfrm>
            <a:off x="172050" y="4349069"/>
            <a:ext cx="1800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https://github.com/torch/nn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69" name="Google Shape;669;p70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Writing your own modules is easy!</a:t>
            </a:r>
            <a:endParaRPr sz="2000"/>
          </a:p>
        </p:txBody>
      </p:sp>
      <p:sp>
        <p:nvSpPr>
          <p:cNvPr id="670" name="Google Shape;670;p7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671" name="Google Shape;6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438650"/>
            <a:ext cx="4005550" cy="3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28" y="1182250"/>
            <a:ext cx="3374675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Container</a:t>
            </a:r>
            <a:r>
              <a:rPr lang="en" sz="2000"/>
              <a:t> modules allow you to combine multiple modules</a:t>
            </a:r>
            <a:endParaRPr sz="2000"/>
          </a:p>
        </p:txBody>
      </p:sp>
      <p:sp>
        <p:nvSpPr>
          <p:cNvPr id="679" name="Google Shape;679;p7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685" name="Google Shape;685;p72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Container</a:t>
            </a:r>
            <a:r>
              <a:rPr lang="en" sz="2000"/>
              <a:t> modules allow you to combine multiple modules</a:t>
            </a:r>
            <a:endParaRPr sz="2000"/>
          </a:p>
        </p:txBody>
      </p:sp>
      <p:sp>
        <p:nvSpPr>
          <p:cNvPr id="686" name="Google Shape;686;p7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687" name="Google Shape;6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6" y="1447921"/>
            <a:ext cx="2224125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2"/>
          <p:cNvSpPr/>
          <p:nvPr/>
        </p:nvSpPr>
        <p:spPr>
          <a:xfrm>
            <a:off x="936250" y="2333750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689" name="Google Shape;689;p72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690" name="Google Shape;690;p72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691" name="Google Shape;691;p72"/>
          <p:cNvSpPr/>
          <p:nvPr/>
        </p:nvSpPr>
        <p:spPr>
          <a:xfrm>
            <a:off x="936250" y="4135175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</a:t>
            </a:r>
            <a:endParaRPr sz="1800"/>
          </a:p>
        </p:txBody>
      </p:sp>
      <p:cxnSp>
        <p:nvCxnSpPr>
          <p:cNvPr id="692" name="Google Shape;692;p72"/>
          <p:cNvCxnSpPr>
            <a:stCxn id="688" idx="2"/>
            <a:endCxn id="689" idx="0"/>
          </p:cNvCxnSpPr>
          <p:nvPr/>
        </p:nvCxnSpPr>
        <p:spPr>
          <a:xfrm>
            <a:off x="1235650" y="263375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" name="Google Shape;693;p72"/>
          <p:cNvCxnSpPr>
            <a:stCxn id="689" idx="2"/>
            <a:endCxn id="690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" name="Google Shape;694;p72"/>
          <p:cNvCxnSpPr>
            <a:stCxn id="690" idx="2"/>
            <a:endCxn id="691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700" name="Google Shape;700;p73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Container</a:t>
            </a:r>
            <a:r>
              <a:rPr lang="en" sz="2000"/>
              <a:t> modules allow you to combine multiple modules</a:t>
            </a:r>
            <a:endParaRPr sz="2000"/>
          </a:p>
        </p:txBody>
      </p:sp>
      <p:sp>
        <p:nvSpPr>
          <p:cNvPr id="701" name="Google Shape;701;p7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6" y="1447921"/>
            <a:ext cx="2224125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936250" y="2333750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704" name="Google Shape;704;p73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705" name="Google Shape;705;p73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706" name="Google Shape;706;p73"/>
          <p:cNvSpPr/>
          <p:nvPr/>
        </p:nvSpPr>
        <p:spPr>
          <a:xfrm>
            <a:off x="936250" y="4135175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</a:t>
            </a:r>
            <a:endParaRPr sz="1800"/>
          </a:p>
        </p:txBody>
      </p:sp>
      <p:cxnSp>
        <p:nvCxnSpPr>
          <p:cNvPr id="707" name="Google Shape;707;p73"/>
          <p:cNvCxnSpPr>
            <a:stCxn id="703" idx="2"/>
            <a:endCxn id="704" idx="0"/>
          </p:cNvCxnSpPr>
          <p:nvPr/>
        </p:nvCxnSpPr>
        <p:spPr>
          <a:xfrm>
            <a:off x="1235650" y="263375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73"/>
          <p:cNvCxnSpPr>
            <a:stCxn id="704" idx="2"/>
            <a:endCxn id="705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73"/>
          <p:cNvCxnSpPr>
            <a:stCxn id="705" idx="2"/>
            <a:endCxn id="706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0" name="Google Shape;71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800" y="1447921"/>
            <a:ext cx="2549099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/>
          <p:nvPr/>
        </p:nvSpPr>
        <p:spPr>
          <a:xfrm>
            <a:off x="3793988" y="2245499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712" name="Google Shape;712;p73"/>
          <p:cNvSpPr/>
          <p:nvPr/>
        </p:nvSpPr>
        <p:spPr>
          <a:xfrm>
            <a:off x="3202538" y="3146211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713" name="Google Shape;713;p73"/>
          <p:cNvSpPr/>
          <p:nvPr/>
        </p:nvSpPr>
        <p:spPr>
          <a:xfrm>
            <a:off x="4178138" y="3146211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714" name="Google Shape;714;p73"/>
          <p:cNvSpPr/>
          <p:nvPr/>
        </p:nvSpPr>
        <p:spPr>
          <a:xfrm>
            <a:off x="4178138" y="404694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out[2]</a:t>
            </a:r>
            <a:endParaRPr sz="1800"/>
          </a:p>
        </p:txBody>
      </p:sp>
      <p:cxnSp>
        <p:nvCxnSpPr>
          <p:cNvPr id="715" name="Google Shape;715;p73"/>
          <p:cNvCxnSpPr>
            <a:stCxn id="711" idx="2"/>
            <a:endCxn id="712" idx="0"/>
          </p:cNvCxnSpPr>
          <p:nvPr/>
        </p:nvCxnSpPr>
        <p:spPr>
          <a:xfrm flipH="1">
            <a:off x="3605588" y="2545499"/>
            <a:ext cx="4878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73"/>
          <p:cNvCxnSpPr>
            <a:stCxn id="713" idx="2"/>
            <a:endCxn id="714" idx="0"/>
          </p:cNvCxnSpPr>
          <p:nvPr/>
        </p:nvCxnSpPr>
        <p:spPr>
          <a:xfrm>
            <a:off x="4581188" y="3446211"/>
            <a:ext cx="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7" name="Google Shape;717;p73"/>
          <p:cNvCxnSpPr>
            <a:stCxn id="711" idx="2"/>
            <a:endCxn id="713" idx="0"/>
          </p:cNvCxnSpPr>
          <p:nvPr/>
        </p:nvCxnSpPr>
        <p:spPr>
          <a:xfrm>
            <a:off x="4093388" y="2545499"/>
            <a:ext cx="4878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8" name="Google Shape;718;p73"/>
          <p:cNvSpPr/>
          <p:nvPr/>
        </p:nvSpPr>
        <p:spPr>
          <a:xfrm>
            <a:off x="3202538" y="404694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out[1]</a:t>
            </a:r>
            <a:endParaRPr sz="1800"/>
          </a:p>
        </p:txBody>
      </p:sp>
      <p:cxnSp>
        <p:nvCxnSpPr>
          <p:cNvPr id="719" name="Google Shape;719;p73"/>
          <p:cNvCxnSpPr>
            <a:stCxn id="712" idx="2"/>
            <a:endCxn id="718" idx="0"/>
          </p:cNvCxnSpPr>
          <p:nvPr/>
        </p:nvCxnSpPr>
        <p:spPr>
          <a:xfrm>
            <a:off x="3605588" y="3446211"/>
            <a:ext cx="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0" name="Google Shape;720;p73"/>
          <p:cNvSpPr/>
          <p:nvPr/>
        </p:nvSpPr>
        <p:spPr>
          <a:xfrm>
            <a:off x="2981288" y="3951273"/>
            <a:ext cx="2224200" cy="568200"/>
          </a:xfrm>
          <a:prstGeom prst="bracePair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Modules</a:t>
            </a:r>
            <a:endParaRPr/>
          </a:p>
        </p:txBody>
      </p:sp>
      <p:sp>
        <p:nvSpPr>
          <p:cNvPr id="726" name="Google Shape;726;p74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/>
              <a:t>Container</a:t>
            </a:r>
            <a:r>
              <a:rPr lang="en" sz="2000"/>
              <a:t> modules allow you to combine multiple modules</a:t>
            </a:r>
            <a:endParaRPr sz="2000"/>
          </a:p>
        </p:txBody>
      </p:sp>
      <p:sp>
        <p:nvSpPr>
          <p:cNvPr id="727" name="Google Shape;727;p7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728" name="Google Shape;7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6" y="1447921"/>
            <a:ext cx="2224125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4"/>
          <p:cNvSpPr/>
          <p:nvPr/>
        </p:nvSpPr>
        <p:spPr>
          <a:xfrm>
            <a:off x="936250" y="2333750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730" name="Google Shape;730;p74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731" name="Google Shape;731;p74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732" name="Google Shape;732;p74"/>
          <p:cNvSpPr/>
          <p:nvPr/>
        </p:nvSpPr>
        <p:spPr>
          <a:xfrm>
            <a:off x="936250" y="4135175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</a:t>
            </a:r>
            <a:endParaRPr sz="1800"/>
          </a:p>
        </p:txBody>
      </p:sp>
      <p:cxnSp>
        <p:nvCxnSpPr>
          <p:cNvPr id="733" name="Google Shape;733;p74"/>
          <p:cNvCxnSpPr>
            <a:stCxn id="729" idx="2"/>
            <a:endCxn id="730" idx="0"/>
          </p:cNvCxnSpPr>
          <p:nvPr/>
        </p:nvCxnSpPr>
        <p:spPr>
          <a:xfrm>
            <a:off x="1235650" y="263375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4" name="Google Shape;734;p74"/>
          <p:cNvCxnSpPr>
            <a:stCxn id="730" idx="2"/>
            <a:endCxn id="731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5" name="Google Shape;735;p74"/>
          <p:cNvCxnSpPr>
            <a:stCxn id="731" idx="2"/>
            <a:endCxn id="732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6" name="Google Shape;7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800" y="1447921"/>
            <a:ext cx="2549099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4"/>
          <p:cNvSpPr/>
          <p:nvPr/>
        </p:nvSpPr>
        <p:spPr>
          <a:xfrm>
            <a:off x="3793988" y="2245499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738" name="Google Shape;738;p74"/>
          <p:cNvSpPr/>
          <p:nvPr/>
        </p:nvSpPr>
        <p:spPr>
          <a:xfrm>
            <a:off x="3202538" y="3146211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739" name="Google Shape;739;p74"/>
          <p:cNvSpPr/>
          <p:nvPr/>
        </p:nvSpPr>
        <p:spPr>
          <a:xfrm>
            <a:off x="4178138" y="3146211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740" name="Google Shape;740;p74"/>
          <p:cNvSpPr/>
          <p:nvPr/>
        </p:nvSpPr>
        <p:spPr>
          <a:xfrm>
            <a:off x="4178138" y="404694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out[2]</a:t>
            </a:r>
            <a:endParaRPr sz="1800"/>
          </a:p>
        </p:txBody>
      </p:sp>
      <p:cxnSp>
        <p:nvCxnSpPr>
          <p:cNvPr id="741" name="Google Shape;741;p74"/>
          <p:cNvCxnSpPr>
            <a:stCxn id="737" idx="2"/>
            <a:endCxn id="738" idx="0"/>
          </p:cNvCxnSpPr>
          <p:nvPr/>
        </p:nvCxnSpPr>
        <p:spPr>
          <a:xfrm flipH="1">
            <a:off x="3605588" y="2545499"/>
            <a:ext cx="4878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74"/>
          <p:cNvCxnSpPr>
            <a:stCxn id="739" idx="2"/>
            <a:endCxn id="740" idx="0"/>
          </p:cNvCxnSpPr>
          <p:nvPr/>
        </p:nvCxnSpPr>
        <p:spPr>
          <a:xfrm>
            <a:off x="4581188" y="3446211"/>
            <a:ext cx="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74"/>
          <p:cNvCxnSpPr>
            <a:stCxn id="737" idx="2"/>
            <a:endCxn id="739" idx="0"/>
          </p:cNvCxnSpPr>
          <p:nvPr/>
        </p:nvCxnSpPr>
        <p:spPr>
          <a:xfrm>
            <a:off x="4093388" y="2545499"/>
            <a:ext cx="4878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4" name="Google Shape;744;p74"/>
          <p:cNvSpPr/>
          <p:nvPr/>
        </p:nvSpPr>
        <p:spPr>
          <a:xfrm>
            <a:off x="3202538" y="404694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out[1]</a:t>
            </a:r>
            <a:endParaRPr sz="1800"/>
          </a:p>
        </p:txBody>
      </p:sp>
      <p:cxnSp>
        <p:nvCxnSpPr>
          <p:cNvPr id="745" name="Google Shape;745;p74"/>
          <p:cNvCxnSpPr>
            <a:stCxn id="738" idx="2"/>
            <a:endCxn id="744" idx="0"/>
          </p:cNvCxnSpPr>
          <p:nvPr/>
        </p:nvCxnSpPr>
        <p:spPr>
          <a:xfrm>
            <a:off x="3605588" y="3446211"/>
            <a:ext cx="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6" name="Google Shape;746;p74"/>
          <p:cNvSpPr/>
          <p:nvPr/>
        </p:nvSpPr>
        <p:spPr>
          <a:xfrm>
            <a:off x="2981288" y="3951273"/>
            <a:ext cx="2224200" cy="568200"/>
          </a:xfrm>
          <a:prstGeom prst="bracePair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7" name="Google Shape;7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022" y="1447922"/>
            <a:ext cx="3227827" cy="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4"/>
          <p:cNvSpPr/>
          <p:nvPr/>
        </p:nvSpPr>
        <p:spPr>
          <a:xfrm>
            <a:off x="6568738" y="2362838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x1</a:t>
            </a:r>
            <a:endParaRPr sz="1800"/>
          </a:p>
        </p:txBody>
      </p:sp>
      <p:sp>
        <p:nvSpPr>
          <p:cNvPr id="749" name="Google Shape;749;p74"/>
          <p:cNvSpPr/>
          <p:nvPr/>
        </p:nvSpPr>
        <p:spPr>
          <a:xfrm>
            <a:off x="6465088" y="3138838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mod1</a:t>
            </a:r>
            <a:endParaRPr sz="1800"/>
          </a:p>
        </p:txBody>
      </p:sp>
      <p:sp>
        <p:nvSpPr>
          <p:cNvPr id="750" name="Google Shape;750;p74"/>
          <p:cNvSpPr/>
          <p:nvPr/>
        </p:nvSpPr>
        <p:spPr>
          <a:xfrm>
            <a:off x="7440688" y="3138838"/>
            <a:ext cx="8061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mod2</a:t>
            </a:r>
            <a:endParaRPr sz="1800"/>
          </a:p>
        </p:txBody>
      </p:sp>
      <p:sp>
        <p:nvSpPr>
          <p:cNvPr id="751" name="Google Shape;751;p74"/>
          <p:cNvSpPr/>
          <p:nvPr/>
        </p:nvSpPr>
        <p:spPr>
          <a:xfrm>
            <a:off x="7440688" y="401048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out[2]</a:t>
            </a:r>
            <a:endParaRPr sz="1800"/>
          </a:p>
        </p:txBody>
      </p:sp>
      <p:cxnSp>
        <p:nvCxnSpPr>
          <p:cNvPr id="752" name="Google Shape;752;p74"/>
          <p:cNvCxnSpPr>
            <a:stCxn id="748" idx="2"/>
            <a:endCxn id="749" idx="0"/>
          </p:cNvCxnSpPr>
          <p:nvPr/>
        </p:nvCxnSpPr>
        <p:spPr>
          <a:xfrm>
            <a:off x="6868137" y="2662838"/>
            <a:ext cx="0" cy="47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3" name="Google Shape;753;p74"/>
          <p:cNvCxnSpPr>
            <a:stCxn id="750" idx="2"/>
            <a:endCxn id="751" idx="0"/>
          </p:cNvCxnSpPr>
          <p:nvPr/>
        </p:nvCxnSpPr>
        <p:spPr>
          <a:xfrm>
            <a:off x="7843738" y="3438838"/>
            <a:ext cx="0" cy="57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4" name="Google Shape;754;p74"/>
          <p:cNvCxnSpPr>
            <a:stCxn id="755" idx="2"/>
            <a:endCxn id="750" idx="0"/>
          </p:cNvCxnSpPr>
          <p:nvPr/>
        </p:nvCxnSpPr>
        <p:spPr>
          <a:xfrm>
            <a:off x="7843737" y="2662838"/>
            <a:ext cx="0" cy="47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6" name="Google Shape;756;p74"/>
          <p:cNvSpPr/>
          <p:nvPr/>
        </p:nvSpPr>
        <p:spPr>
          <a:xfrm>
            <a:off x="6465088" y="4010488"/>
            <a:ext cx="8061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out[1]</a:t>
            </a:r>
            <a:endParaRPr sz="1800"/>
          </a:p>
        </p:txBody>
      </p:sp>
      <p:cxnSp>
        <p:nvCxnSpPr>
          <p:cNvPr id="757" name="Google Shape;757;p74"/>
          <p:cNvCxnSpPr>
            <a:stCxn id="749" idx="2"/>
            <a:endCxn id="756" idx="0"/>
          </p:cNvCxnSpPr>
          <p:nvPr/>
        </p:nvCxnSpPr>
        <p:spPr>
          <a:xfrm>
            <a:off x="6868138" y="3438838"/>
            <a:ext cx="0" cy="57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8" name="Google Shape;758;p74"/>
          <p:cNvSpPr/>
          <p:nvPr/>
        </p:nvSpPr>
        <p:spPr>
          <a:xfrm>
            <a:off x="6243838" y="3914813"/>
            <a:ext cx="2224200" cy="568200"/>
          </a:xfrm>
          <a:prstGeom prst="bracePair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4"/>
          <p:cNvSpPr/>
          <p:nvPr/>
        </p:nvSpPr>
        <p:spPr>
          <a:xfrm>
            <a:off x="7544338" y="2362838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x2</a:t>
            </a:r>
            <a:endParaRPr sz="1800"/>
          </a:p>
        </p:txBody>
      </p:sp>
      <p:sp>
        <p:nvSpPr>
          <p:cNvPr id="759" name="Google Shape;759;p74"/>
          <p:cNvSpPr/>
          <p:nvPr/>
        </p:nvSpPr>
        <p:spPr>
          <a:xfrm>
            <a:off x="6243825" y="2252825"/>
            <a:ext cx="2224200" cy="568200"/>
          </a:xfrm>
          <a:prstGeom prst="bracePair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nngraph</a:t>
            </a:r>
            <a:endParaRPr/>
          </a:p>
        </p:txBody>
      </p:sp>
      <p:sp>
        <p:nvSpPr>
          <p:cNvPr id="765" name="Google Shape;765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13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nngraph to build modules that combine their inputs in complex ways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66" name="Google Shape;766;p7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67" name="Google Shape;767;p75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  <a:endParaRPr sz="2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nngraph</a:t>
            </a:r>
            <a:endParaRPr/>
          </a:p>
        </p:txBody>
      </p:sp>
      <p:sp>
        <p:nvSpPr>
          <p:cNvPr id="773" name="Google Shape;773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13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nngraph to build modules that combine their inputs in complex ways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74" name="Google Shape;774;p7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75" name="Google Shape;775;p76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  <a:endParaRPr sz="2000"/>
          </a:p>
        </p:txBody>
      </p:sp>
      <p:sp>
        <p:nvSpPr>
          <p:cNvPr id="776" name="Google Shape;776;p76"/>
          <p:cNvSpPr/>
          <p:nvPr/>
        </p:nvSpPr>
        <p:spPr>
          <a:xfrm>
            <a:off x="378928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777" name="Google Shape;777;p76"/>
          <p:cNvSpPr/>
          <p:nvPr/>
        </p:nvSpPr>
        <p:spPr>
          <a:xfrm>
            <a:off x="483783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778" name="Google Shape;778;p76"/>
          <p:cNvSpPr/>
          <p:nvPr/>
        </p:nvSpPr>
        <p:spPr>
          <a:xfrm>
            <a:off x="588638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779" name="Google Shape;779;p76"/>
          <p:cNvSpPr/>
          <p:nvPr/>
        </p:nvSpPr>
        <p:spPr>
          <a:xfrm>
            <a:off x="4338313" y="8920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780" name="Google Shape;780;p76"/>
          <p:cNvSpPr/>
          <p:nvPr/>
        </p:nvSpPr>
        <p:spPr>
          <a:xfrm>
            <a:off x="4338313" y="14759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81" name="Google Shape;781;p76"/>
          <p:cNvSpPr/>
          <p:nvPr/>
        </p:nvSpPr>
        <p:spPr>
          <a:xfrm>
            <a:off x="4837838" y="20598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782" name="Google Shape;782;p76"/>
          <p:cNvSpPr/>
          <p:nvPr/>
        </p:nvSpPr>
        <p:spPr>
          <a:xfrm>
            <a:off x="4837838" y="26437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83" name="Google Shape;783;p76"/>
          <p:cNvSpPr/>
          <p:nvPr/>
        </p:nvSpPr>
        <p:spPr>
          <a:xfrm>
            <a:off x="4837838" y="32276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784" name="Google Shape;784;p76"/>
          <p:cNvSpPr/>
          <p:nvPr/>
        </p:nvSpPr>
        <p:spPr>
          <a:xfrm>
            <a:off x="4837838" y="3811523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785" name="Google Shape;785;p76"/>
          <p:cNvCxnSpPr>
            <a:stCxn id="776" idx="2"/>
            <a:endCxn id="779" idx="0"/>
          </p:cNvCxnSpPr>
          <p:nvPr/>
        </p:nvCxnSpPr>
        <p:spPr>
          <a:xfrm>
            <a:off x="4088688" y="608124"/>
            <a:ext cx="5490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6" name="Google Shape;786;p76"/>
          <p:cNvCxnSpPr>
            <a:stCxn id="777" idx="2"/>
            <a:endCxn id="779" idx="0"/>
          </p:cNvCxnSpPr>
          <p:nvPr/>
        </p:nvCxnSpPr>
        <p:spPr>
          <a:xfrm flipH="1">
            <a:off x="4637738" y="608124"/>
            <a:ext cx="4995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7" name="Google Shape;787;p76"/>
          <p:cNvCxnSpPr>
            <a:stCxn id="779" idx="2"/>
            <a:endCxn id="780" idx="0"/>
          </p:cNvCxnSpPr>
          <p:nvPr/>
        </p:nvCxnSpPr>
        <p:spPr>
          <a:xfrm>
            <a:off x="4637713" y="11920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76"/>
          <p:cNvCxnSpPr>
            <a:stCxn id="780" idx="2"/>
            <a:endCxn id="781" idx="0"/>
          </p:cNvCxnSpPr>
          <p:nvPr/>
        </p:nvCxnSpPr>
        <p:spPr>
          <a:xfrm>
            <a:off x="4637713" y="1775924"/>
            <a:ext cx="4995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9" name="Google Shape;789;p76"/>
          <p:cNvCxnSpPr>
            <a:stCxn id="778" idx="2"/>
            <a:endCxn id="781" idx="0"/>
          </p:cNvCxnSpPr>
          <p:nvPr/>
        </p:nvCxnSpPr>
        <p:spPr>
          <a:xfrm flipH="1">
            <a:off x="5137288" y="608124"/>
            <a:ext cx="1048500" cy="145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76"/>
          <p:cNvCxnSpPr>
            <a:stCxn id="781" idx="2"/>
            <a:endCxn id="782" idx="0"/>
          </p:cNvCxnSpPr>
          <p:nvPr/>
        </p:nvCxnSpPr>
        <p:spPr>
          <a:xfrm>
            <a:off x="5137238" y="23598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76"/>
          <p:cNvCxnSpPr>
            <a:stCxn id="782" idx="2"/>
            <a:endCxn id="783" idx="0"/>
          </p:cNvCxnSpPr>
          <p:nvPr/>
        </p:nvCxnSpPr>
        <p:spPr>
          <a:xfrm>
            <a:off x="5137238" y="29437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2" name="Google Shape;792;p76"/>
          <p:cNvCxnSpPr>
            <a:stCxn id="780" idx="2"/>
            <a:endCxn id="783" idx="1"/>
          </p:cNvCxnSpPr>
          <p:nvPr/>
        </p:nvCxnSpPr>
        <p:spPr>
          <a:xfrm rot="-5400000" flipH="1">
            <a:off x="3936913" y="2476724"/>
            <a:ext cx="1601700" cy="2001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76"/>
          <p:cNvCxnSpPr>
            <a:stCxn id="783" idx="2"/>
            <a:endCxn id="784" idx="0"/>
          </p:cNvCxnSpPr>
          <p:nvPr/>
        </p:nvCxnSpPr>
        <p:spPr>
          <a:xfrm>
            <a:off x="5137238" y="35276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Protocol Buffers</a:t>
            </a:r>
            <a:endParaRPr b="1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4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3627768" y="1211950"/>
            <a:ext cx="2537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.proto file</a:t>
            </a:r>
            <a:endParaRPr b="1"/>
          </a:p>
        </p:txBody>
      </p:sp>
      <p:sp>
        <p:nvSpPr>
          <p:cNvPr id="108" name="Google Shape;108;p14"/>
          <p:cNvSpPr txBox="1"/>
          <p:nvPr/>
        </p:nvSpPr>
        <p:spPr>
          <a:xfrm>
            <a:off x="153700" y="1200150"/>
            <a:ext cx="33075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Define “message types” in .proto files</a:t>
            </a:r>
            <a:br>
              <a:rPr lang="en" sz="2000"/>
            </a:br>
            <a:r>
              <a:rPr lang="en" sz="2000"/>
              <a:t/>
            </a:r>
            <a:br>
              <a:rPr lang="en" sz="2000"/>
            </a:b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09" name="Google Shape;109;p14"/>
          <p:cNvSpPr txBox="1"/>
          <p:nvPr/>
        </p:nvSpPr>
        <p:spPr>
          <a:xfrm>
            <a:off x="30987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https://developers.google.com/protocol-buffers/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nngraph</a:t>
            </a:r>
            <a:endParaRPr/>
          </a:p>
        </p:txBody>
      </p:sp>
      <p:sp>
        <p:nvSpPr>
          <p:cNvPr id="799" name="Google Shape;799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135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nngraph to build modules that combine their inputs in complex ways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00" name="Google Shape;800;p7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801" name="Google Shape;801;p77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  <a:endParaRPr sz="2000"/>
          </a:p>
        </p:txBody>
      </p:sp>
      <p:sp>
        <p:nvSpPr>
          <p:cNvPr id="802" name="Google Shape;802;p77"/>
          <p:cNvSpPr/>
          <p:nvPr/>
        </p:nvSpPr>
        <p:spPr>
          <a:xfrm>
            <a:off x="378928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803" name="Google Shape;803;p77"/>
          <p:cNvSpPr/>
          <p:nvPr/>
        </p:nvSpPr>
        <p:spPr>
          <a:xfrm>
            <a:off x="483783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804" name="Google Shape;804;p77"/>
          <p:cNvSpPr/>
          <p:nvPr/>
        </p:nvSpPr>
        <p:spPr>
          <a:xfrm>
            <a:off x="5886388" y="3081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805" name="Google Shape;805;p77"/>
          <p:cNvSpPr/>
          <p:nvPr/>
        </p:nvSpPr>
        <p:spPr>
          <a:xfrm>
            <a:off x="4338313" y="8920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806" name="Google Shape;806;p77"/>
          <p:cNvSpPr/>
          <p:nvPr/>
        </p:nvSpPr>
        <p:spPr>
          <a:xfrm>
            <a:off x="4338313" y="14759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807" name="Google Shape;807;p77"/>
          <p:cNvSpPr/>
          <p:nvPr/>
        </p:nvSpPr>
        <p:spPr>
          <a:xfrm>
            <a:off x="4837838" y="20598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808" name="Google Shape;808;p77"/>
          <p:cNvSpPr/>
          <p:nvPr/>
        </p:nvSpPr>
        <p:spPr>
          <a:xfrm>
            <a:off x="4837838" y="2643724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809" name="Google Shape;809;p77"/>
          <p:cNvSpPr/>
          <p:nvPr/>
        </p:nvSpPr>
        <p:spPr>
          <a:xfrm>
            <a:off x="4837838" y="3227624"/>
            <a:ext cx="598800" cy="30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810" name="Google Shape;810;p77"/>
          <p:cNvSpPr/>
          <p:nvPr/>
        </p:nvSpPr>
        <p:spPr>
          <a:xfrm>
            <a:off x="4837838" y="3811523"/>
            <a:ext cx="598800" cy="3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811" name="Google Shape;811;p77"/>
          <p:cNvCxnSpPr>
            <a:stCxn id="802" idx="2"/>
            <a:endCxn id="805" idx="0"/>
          </p:cNvCxnSpPr>
          <p:nvPr/>
        </p:nvCxnSpPr>
        <p:spPr>
          <a:xfrm>
            <a:off x="4088688" y="608124"/>
            <a:ext cx="5490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77"/>
          <p:cNvCxnSpPr>
            <a:stCxn id="803" idx="2"/>
            <a:endCxn id="805" idx="0"/>
          </p:cNvCxnSpPr>
          <p:nvPr/>
        </p:nvCxnSpPr>
        <p:spPr>
          <a:xfrm flipH="1">
            <a:off x="4637738" y="608124"/>
            <a:ext cx="4995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77"/>
          <p:cNvCxnSpPr>
            <a:stCxn id="805" idx="2"/>
            <a:endCxn id="806" idx="0"/>
          </p:cNvCxnSpPr>
          <p:nvPr/>
        </p:nvCxnSpPr>
        <p:spPr>
          <a:xfrm>
            <a:off x="4637713" y="11920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4" name="Google Shape;814;p77"/>
          <p:cNvCxnSpPr>
            <a:stCxn id="806" idx="2"/>
            <a:endCxn id="807" idx="0"/>
          </p:cNvCxnSpPr>
          <p:nvPr/>
        </p:nvCxnSpPr>
        <p:spPr>
          <a:xfrm>
            <a:off x="4637713" y="1775924"/>
            <a:ext cx="49950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5" name="Google Shape;815;p77"/>
          <p:cNvCxnSpPr>
            <a:stCxn id="804" idx="2"/>
            <a:endCxn id="807" idx="0"/>
          </p:cNvCxnSpPr>
          <p:nvPr/>
        </p:nvCxnSpPr>
        <p:spPr>
          <a:xfrm flipH="1">
            <a:off x="5137288" y="608124"/>
            <a:ext cx="1048500" cy="145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6" name="Google Shape;816;p77"/>
          <p:cNvCxnSpPr>
            <a:stCxn id="807" idx="2"/>
            <a:endCxn id="808" idx="0"/>
          </p:cNvCxnSpPr>
          <p:nvPr/>
        </p:nvCxnSpPr>
        <p:spPr>
          <a:xfrm>
            <a:off x="5137238" y="23598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7" name="Google Shape;817;p77"/>
          <p:cNvCxnSpPr>
            <a:stCxn id="808" idx="2"/>
            <a:endCxn id="809" idx="0"/>
          </p:cNvCxnSpPr>
          <p:nvPr/>
        </p:nvCxnSpPr>
        <p:spPr>
          <a:xfrm>
            <a:off x="5137238" y="29437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8" name="Google Shape;818;p77"/>
          <p:cNvCxnSpPr>
            <a:stCxn id="806" idx="2"/>
            <a:endCxn id="809" idx="1"/>
          </p:cNvCxnSpPr>
          <p:nvPr/>
        </p:nvCxnSpPr>
        <p:spPr>
          <a:xfrm rot="-5400000" flipH="1">
            <a:off x="3936913" y="2476724"/>
            <a:ext cx="1601700" cy="2001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" name="Google Shape;819;p77"/>
          <p:cNvCxnSpPr>
            <a:stCxn id="809" idx="2"/>
            <a:endCxn id="810" idx="0"/>
          </p:cNvCxnSpPr>
          <p:nvPr/>
        </p:nvCxnSpPr>
        <p:spPr>
          <a:xfrm>
            <a:off x="5137238" y="3527624"/>
            <a:ext cx="0" cy="28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20" name="Google Shape;8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786" y="740125"/>
            <a:ext cx="2690467" cy="3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Pretrained Models</a:t>
            </a:r>
            <a:endParaRPr/>
          </a:p>
        </p:txBody>
      </p:sp>
      <p:sp>
        <p:nvSpPr>
          <p:cNvPr id="826" name="Google Shape;826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loadcaffe</a:t>
            </a:r>
            <a:r>
              <a:rPr lang="en" sz="1800">
                <a:solidFill>
                  <a:schemeClr val="dk1"/>
                </a:solidFill>
              </a:rPr>
              <a:t>: Load pretrained Caffe models: AlexNet, VGG, some others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https://github.com/szagoruyko/loadcaffe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GoogLeNet v1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https://github.com/soumith/inception.torch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GoogLeNet v3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https://github.com/Moodstocks/inception-v3.torch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ResNet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https://github.com/facebook/fb.resnet.torch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27" name="Google Shape;827;p7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Package Management</a:t>
            </a:r>
            <a:endParaRPr/>
          </a:p>
        </p:txBody>
      </p:sp>
      <p:sp>
        <p:nvSpPr>
          <p:cNvPr id="833" name="Google Shape;833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After installing torch, use luarocks </a:t>
            </a:r>
            <a:br>
              <a:rPr lang="en" sz="2400"/>
            </a:br>
            <a:r>
              <a:rPr lang="en" sz="2400"/>
              <a:t>to install or update Lua packages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(Similar to pip install from Python)</a:t>
            </a:r>
            <a:endParaRPr sz="2400"/>
          </a:p>
        </p:txBody>
      </p:sp>
      <p:sp>
        <p:nvSpPr>
          <p:cNvPr id="834" name="Google Shape;834;p7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835" name="Google Shape;8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88" y="2901463"/>
            <a:ext cx="42386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Other useful packages</a:t>
            </a:r>
            <a:endParaRPr/>
          </a:p>
        </p:txBody>
      </p:sp>
      <p:sp>
        <p:nvSpPr>
          <p:cNvPr id="841" name="Google Shape;841;p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torch.cudnn</a:t>
            </a:r>
            <a:r>
              <a:rPr lang="en" sz="1800"/>
              <a:t>: Bindings for NVIDIA cuDNN kernels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https://github.com/soumith/cudnn.torch</a:t>
            </a:r>
            <a:r>
              <a:rPr lang="en" sz="1000"/>
              <a:t> 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torch-hdf5</a:t>
            </a:r>
            <a:r>
              <a:rPr lang="en" sz="1800"/>
              <a:t>: Read and write HDF5 files from Torch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https://github.com/deepmind/torch-hdf5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lua-cjson</a:t>
            </a:r>
            <a:r>
              <a:rPr lang="en" sz="1800"/>
              <a:t>: Read and write JSON files from Lua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https://luarocks.org/modules/luarocks/lua-cjson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cltorch, clnn</a:t>
            </a:r>
            <a:r>
              <a:rPr lang="en" sz="1800"/>
              <a:t>: OpenCL backend for Torch, and port of nn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https://github.com/hughperkins/cltorch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https://github.com/hughperkins/clnn</a:t>
            </a:r>
            <a:r>
              <a:rPr lang="en" sz="1000"/>
              <a:t> 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torch-autograd</a:t>
            </a:r>
            <a:r>
              <a:rPr lang="en" sz="1800"/>
              <a:t>: Automatic differentiation; sort of like more powerful nngraph, similar to Theano or TensorFlow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https://github.com/twitter/torch-autograd</a:t>
            </a:r>
            <a:r>
              <a:rPr lang="en" sz="1000"/>
              <a:t> 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fbcunn</a:t>
            </a:r>
            <a:r>
              <a:rPr lang="en" sz="1800"/>
              <a:t>: Facebook: FFT conv, multi-GPU (DataParallel, ModelParallel)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9"/>
              </a:rPr>
              <a:t>https://github.com/facebook/fbcunn</a:t>
            </a:r>
            <a:r>
              <a:rPr lang="en" sz="1000"/>
              <a:t> </a:t>
            </a:r>
            <a:endParaRPr sz="1000"/>
          </a:p>
        </p:txBody>
      </p:sp>
      <p:sp>
        <p:nvSpPr>
          <p:cNvPr id="842" name="Google Shape;842;p8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Typical Workflow</a:t>
            </a:r>
            <a:endParaRPr/>
          </a:p>
        </p:txBody>
      </p:sp>
      <p:sp>
        <p:nvSpPr>
          <p:cNvPr id="848" name="Google Shape;848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Step 1</a:t>
            </a:r>
            <a:r>
              <a:rPr lang="en" sz="2400" dirty="0"/>
              <a:t>: Preprocess data; usually use a Python script to dump data to </a:t>
            </a:r>
            <a:r>
              <a:rPr lang="en" sz="2400" dirty="0" smtClean="0"/>
              <a:t>HDF5(for large data) and JSON(for small data)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Step 2</a:t>
            </a:r>
            <a:r>
              <a:rPr lang="en" sz="2400" dirty="0"/>
              <a:t>: Train a model in Lua / Torch; read from HDF5 datafile, save trained model to disk </a:t>
            </a:r>
            <a:r>
              <a:rPr lang="en" sz="1000" dirty="0"/>
              <a:t>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Step 3: </a:t>
            </a:r>
            <a:r>
              <a:rPr lang="en" sz="2400" dirty="0"/>
              <a:t>Use trained model for something, often with an evaluation script</a:t>
            </a:r>
            <a:endParaRPr sz="1000" dirty="0"/>
          </a:p>
        </p:txBody>
      </p:sp>
      <p:sp>
        <p:nvSpPr>
          <p:cNvPr id="849" name="Google Shape;849;p8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Typical Workflow</a:t>
            </a:r>
            <a:endParaRPr/>
          </a:p>
        </p:txBody>
      </p:sp>
      <p:sp>
        <p:nvSpPr>
          <p:cNvPr id="855" name="Google Shape;855;p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Example:</a:t>
            </a: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https://github.com/jcjohnson/torch-rnn</a:t>
            </a:r>
            <a:r>
              <a:rPr lang="en" sz="2400"/>
              <a:t>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Step 1</a:t>
            </a:r>
            <a:r>
              <a:rPr lang="en" sz="2400"/>
              <a:t>: Preprocess data; usually use a Python script to dump data to HDF5 </a:t>
            </a:r>
            <a:r>
              <a:rPr lang="en" sz="1200"/>
              <a:t>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https://github.com/jcjohnson/torch-rnn/blob/master/scripts/preprocess.py</a:t>
            </a:r>
            <a:r>
              <a:rPr lang="en" sz="1200"/>
              <a:t>)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Step 2</a:t>
            </a:r>
            <a:r>
              <a:rPr lang="en" sz="2400"/>
              <a:t>: Train a model in Lua / Torch; read from HDF5 datafile, save trained model to disk </a:t>
            </a:r>
            <a:r>
              <a:rPr lang="en" sz="1000"/>
              <a:t>(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https://github.com/jcjohnson/torch-rnn/blob/master/train.lua</a:t>
            </a:r>
            <a:r>
              <a:rPr lang="en" sz="1000"/>
              <a:t> 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Step 3: </a:t>
            </a:r>
            <a:r>
              <a:rPr lang="en" sz="2400"/>
              <a:t>Use trained model for something, often with an evaluation script </a:t>
            </a:r>
            <a:r>
              <a:rPr lang="en" sz="1000"/>
              <a:t>(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https://github.com/jcjohnson/torch-rnn/blob/master/sample.lua</a:t>
            </a:r>
            <a:r>
              <a:rPr lang="en" sz="1000"/>
              <a:t>) </a:t>
            </a:r>
            <a:endParaRPr sz="1000"/>
          </a:p>
        </p:txBody>
      </p:sp>
      <p:sp>
        <p:nvSpPr>
          <p:cNvPr id="856" name="Google Shape;856;p8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50453" y="2441750"/>
            <a:ext cx="319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(converts text file into HD5 file)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0299" y="3406391"/>
            <a:ext cx="3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(Loads the HD5 file and trains these recurrent networks)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0752" y="4220308"/>
            <a:ext cx="275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Loads the checkpoints and generates the text files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Torch: Pros / Cons</a:t>
            </a:r>
            <a:endParaRPr/>
          </a:p>
        </p:txBody>
      </p:sp>
      <p:sp>
        <p:nvSpPr>
          <p:cNvPr id="862" name="Google Shape;862;p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(-) Lua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(-) Less plug-and-play than Caffe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You usually write your own training code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(+) Lots of modular pieces that are easy to combine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(+) Easy to write your own layer types and run on GPU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(+) Most of the library code is in Lua, easy to read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(+) Lots of pretrained models!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(-) Not great for RNNs</a:t>
            </a:r>
            <a:endParaRPr sz="2400"/>
          </a:p>
        </p:txBody>
      </p:sp>
      <p:sp>
        <p:nvSpPr>
          <p:cNvPr id="863" name="Google Shape;863;p8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4"/>
          <p:cNvSpPr txBox="1">
            <a:spLocks noGrp="1"/>
          </p:cNvSpPr>
          <p:nvPr>
            <p:ph type="title"/>
          </p:nvPr>
        </p:nvSpPr>
        <p:spPr>
          <a:xfrm>
            <a:off x="457200" y="2143054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Theano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http://deeplearning.net/software/theano/</a:t>
            </a:r>
            <a:r>
              <a:rPr lang="en" sz="1600"/>
              <a:t> </a:t>
            </a:r>
            <a:endParaRPr sz="1600"/>
          </a:p>
        </p:txBody>
      </p:sp>
      <p:sp>
        <p:nvSpPr>
          <p:cNvPr id="869" name="Google Shape;869;p8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 Overview</a:t>
            </a:r>
            <a:endParaRPr/>
          </a:p>
        </p:txBody>
      </p:sp>
      <p:sp>
        <p:nvSpPr>
          <p:cNvPr id="875" name="Google Shape;875;p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From Yoshua Bengio’s group at University of Montreal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Embracing computation graphs, symbolic computation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High-level wrappers: Keras, Lasagne</a:t>
            </a:r>
            <a:endParaRPr sz="2000"/>
          </a:p>
        </p:txBody>
      </p:sp>
      <p:sp>
        <p:nvSpPr>
          <p:cNvPr id="876" name="Google Shape;876;p8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882" name="Google Shape;882;p8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883" name="Google Shape;883;p86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884" name="Google Shape;884;p86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885" name="Google Shape;885;p86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886" name="Google Shape;886;p86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887" name="Google Shape;887;p86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888" name="Google Shape;888;p86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889" name="Google Shape;889;p86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890" name="Google Shape;890;p86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891" name="Google Shape;891;p86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892" name="Google Shape;892;p86"/>
          <p:cNvCxnSpPr>
            <a:stCxn id="883" idx="2"/>
            <a:endCxn id="886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3" name="Google Shape;893;p86"/>
          <p:cNvCxnSpPr>
            <a:stCxn id="884" idx="2"/>
            <a:endCxn id="886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4" name="Google Shape;894;p86"/>
          <p:cNvCxnSpPr>
            <a:stCxn id="886" idx="2"/>
            <a:endCxn id="887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5" name="Google Shape;895;p86"/>
          <p:cNvCxnSpPr>
            <a:stCxn id="887" idx="2"/>
            <a:endCxn id="888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6" name="Google Shape;896;p86"/>
          <p:cNvCxnSpPr>
            <a:stCxn id="885" idx="2"/>
            <a:endCxn id="888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7" name="Google Shape;897;p86"/>
          <p:cNvCxnSpPr>
            <a:stCxn id="888" idx="2"/>
            <a:endCxn id="889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8" name="Google Shape;898;p86"/>
          <p:cNvCxnSpPr>
            <a:stCxn id="889" idx="2"/>
            <a:endCxn id="890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9" name="Google Shape;899;p86"/>
          <p:cNvCxnSpPr>
            <a:stCxn id="887" idx="2"/>
            <a:endCxn id="890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0" name="Google Shape;900;p86"/>
          <p:cNvCxnSpPr>
            <a:stCxn id="890" idx="2"/>
            <a:endCxn id="891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1" name="Google Shape;901;p86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Protocol Buffers</a:t>
            </a:r>
            <a:endParaRPr b="1"/>
          </a:p>
        </p:txBody>
      </p:sp>
      <p:sp>
        <p:nvSpPr>
          <p:cNvPr id="115" name="Google Shape;115;p1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4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3559368" y="3524964"/>
            <a:ext cx="2703300" cy="7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name: “John Doe”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id: 1234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email: “jdoe@example.com”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627768" y="1211950"/>
            <a:ext cx="2537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.proto file</a:t>
            </a:r>
            <a:endParaRPr b="1"/>
          </a:p>
        </p:txBody>
      </p:sp>
      <p:sp>
        <p:nvSpPr>
          <p:cNvPr id="119" name="Google Shape;119;p15"/>
          <p:cNvSpPr txBox="1"/>
          <p:nvPr/>
        </p:nvSpPr>
        <p:spPr>
          <a:xfrm>
            <a:off x="3559368" y="3166139"/>
            <a:ext cx="2703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.prototxt file</a:t>
            </a:r>
            <a:endParaRPr b="1"/>
          </a:p>
        </p:txBody>
      </p:sp>
      <p:sp>
        <p:nvSpPr>
          <p:cNvPr id="120" name="Google Shape;120;p15"/>
          <p:cNvSpPr txBox="1"/>
          <p:nvPr/>
        </p:nvSpPr>
        <p:spPr>
          <a:xfrm>
            <a:off x="153700" y="1200150"/>
            <a:ext cx="33075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Define “message types” in .proto files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Serialize instances to text files (.prototxt)</a:t>
            </a:r>
            <a:br>
              <a:rPr lang="en" sz="2000"/>
            </a:b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21" name="Google Shape;121;p15"/>
          <p:cNvSpPr txBox="1"/>
          <p:nvPr/>
        </p:nvSpPr>
        <p:spPr>
          <a:xfrm>
            <a:off x="30987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https://developers.google.com/protocol-buffers/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907" name="Google Shape;907;p8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908" name="Google Shape;908;p87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909" name="Google Shape;909;p87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910" name="Google Shape;910;p87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911" name="Google Shape;911;p87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12" name="Google Shape;912;p87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13" name="Google Shape;913;p87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914" name="Google Shape;914;p87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15" name="Google Shape;915;p87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16" name="Google Shape;916;p87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917" name="Google Shape;917;p87"/>
          <p:cNvCxnSpPr>
            <a:stCxn id="908" idx="2"/>
            <a:endCxn id="911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8" name="Google Shape;918;p87"/>
          <p:cNvCxnSpPr>
            <a:stCxn id="909" idx="2"/>
            <a:endCxn id="911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9" name="Google Shape;919;p87"/>
          <p:cNvCxnSpPr>
            <a:stCxn id="911" idx="2"/>
            <a:endCxn id="912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87"/>
          <p:cNvCxnSpPr>
            <a:stCxn id="912" idx="2"/>
            <a:endCxn id="913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87"/>
          <p:cNvCxnSpPr>
            <a:stCxn id="910" idx="2"/>
            <a:endCxn id="913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87"/>
          <p:cNvCxnSpPr>
            <a:stCxn id="913" idx="2"/>
            <a:endCxn id="914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p87"/>
          <p:cNvCxnSpPr>
            <a:stCxn id="914" idx="2"/>
            <a:endCxn id="915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4" name="Google Shape;924;p87"/>
          <p:cNvCxnSpPr>
            <a:stCxn id="912" idx="2"/>
            <a:endCxn id="915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p87"/>
          <p:cNvCxnSpPr>
            <a:stCxn id="915" idx="2"/>
            <a:endCxn id="916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26" name="Google Shape;92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7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933" name="Google Shape;933;p8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934" name="Google Shape;934;p88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935" name="Google Shape;935;p88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936" name="Google Shape;936;p88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937" name="Google Shape;937;p88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38" name="Google Shape;938;p88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39" name="Google Shape;939;p88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940" name="Google Shape;940;p88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41" name="Google Shape;941;p88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42" name="Google Shape;942;p88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943" name="Google Shape;943;p88"/>
          <p:cNvCxnSpPr>
            <a:stCxn id="934" idx="2"/>
            <a:endCxn id="937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4" name="Google Shape;944;p88"/>
          <p:cNvCxnSpPr>
            <a:stCxn id="935" idx="2"/>
            <a:endCxn id="937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5" name="Google Shape;945;p88"/>
          <p:cNvCxnSpPr>
            <a:stCxn id="937" idx="2"/>
            <a:endCxn id="938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6" name="Google Shape;946;p88"/>
          <p:cNvCxnSpPr>
            <a:stCxn id="938" idx="2"/>
            <a:endCxn id="939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7" name="Google Shape;947;p88"/>
          <p:cNvCxnSpPr>
            <a:stCxn id="936" idx="2"/>
            <a:endCxn id="939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88"/>
          <p:cNvCxnSpPr>
            <a:stCxn id="939" idx="2"/>
            <a:endCxn id="940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9" name="Google Shape;949;p88"/>
          <p:cNvCxnSpPr>
            <a:stCxn id="940" idx="2"/>
            <a:endCxn id="941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0" name="Google Shape;950;p88"/>
          <p:cNvCxnSpPr>
            <a:stCxn id="938" idx="2"/>
            <a:endCxn id="941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1" name="Google Shape;951;p88"/>
          <p:cNvCxnSpPr>
            <a:stCxn id="941" idx="2"/>
            <a:endCxn id="942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52" name="Google Shape;95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8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Define symbolic variables;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these are inputs to the </a:t>
            </a:r>
            <a:r>
              <a:rPr lang="en" sz="2000" dirty="0" smtClean="0"/>
              <a:t>graph(symbolic variables not numpy arrays)</a:t>
            </a:r>
            <a:endParaRPr sz="2000" dirty="0"/>
          </a:p>
        </p:txBody>
      </p:sp>
      <p:sp>
        <p:nvSpPr>
          <p:cNvPr id="954" name="Google Shape;954;p88"/>
          <p:cNvSpPr/>
          <p:nvPr/>
        </p:nvSpPr>
        <p:spPr>
          <a:xfrm>
            <a:off x="3112225" y="1197050"/>
            <a:ext cx="1860300" cy="5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88"/>
          <p:cNvCxnSpPr>
            <a:endCxn id="954" idx="3"/>
          </p:cNvCxnSpPr>
          <p:nvPr/>
        </p:nvCxnSpPr>
        <p:spPr>
          <a:xfrm flipH="1">
            <a:off x="4972525" y="1429700"/>
            <a:ext cx="722700" cy="3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961" name="Google Shape;961;p8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962" name="Google Shape;962;p89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963" name="Google Shape;963;p89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964" name="Google Shape;964;p89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965" name="Google Shape;965;p89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66" name="Google Shape;966;p89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67" name="Google Shape;967;p89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968" name="Google Shape;968;p89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69" name="Google Shape;969;p89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70" name="Google Shape;970;p89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971" name="Google Shape;971;p89"/>
          <p:cNvCxnSpPr>
            <a:stCxn id="962" idx="2"/>
            <a:endCxn id="965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89"/>
          <p:cNvCxnSpPr>
            <a:stCxn id="963" idx="2"/>
            <a:endCxn id="965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3" name="Google Shape;973;p89"/>
          <p:cNvCxnSpPr>
            <a:stCxn id="965" idx="2"/>
            <a:endCxn id="966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89"/>
          <p:cNvCxnSpPr>
            <a:stCxn id="966" idx="2"/>
            <a:endCxn id="967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5" name="Google Shape;975;p89"/>
          <p:cNvCxnSpPr>
            <a:stCxn id="964" idx="2"/>
            <a:endCxn id="967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6" name="Google Shape;976;p89"/>
          <p:cNvCxnSpPr>
            <a:stCxn id="967" idx="2"/>
            <a:endCxn id="968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7" name="Google Shape;977;p89"/>
          <p:cNvCxnSpPr>
            <a:stCxn id="968" idx="2"/>
            <a:endCxn id="969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8" name="Google Shape;978;p89"/>
          <p:cNvCxnSpPr>
            <a:stCxn id="966" idx="2"/>
            <a:endCxn id="969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9" name="Google Shape;979;p89"/>
          <p:cNvCxnSpPr>
            <a:stCxn id="969" idx="2"/>
            <a:endCxn id="970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80" name="Google Shape;9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89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Compute intermediates and outputs symbolically</a:t>
            </a:r>
            <a:endParaRPr sz="2000"/>
          </a:p>
        </p:txBody>
      </p:sp>
      <p:sp>
        <p:nvSpPr>
          <p:cNvPr id="982" name="Google Shape;982;p89"/>
          <p:cNvSpPr/>
          <p:nvPr/>
        </p:nvSpPr>
        <p:spPr>
          <a:xfrm>
            <a:off x="3112225" y="1773425"/>
            <a:ext cx="2450100" cy="5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3" name="Google Shape;983;p89"/>
          <p:cNvCxnSpPr/>
          <p:nvPr/>
        </p:nvCxnSpPr>
        <p:spPr>
          <a:xfrm flipH="1">
            <a:off x="5711750" y="1969425"/>
            <a:ext cx="789000" cy="74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989" name="Google Shape;989;p9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990" name="Google Shape;990;p90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991" name="Google Shape;991;p90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992" name="Google Shape;992;p90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993" name="Google Shape;993;p90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94" name="Google Shape;994;p90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95" name="Google Shape;995;p90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996" name="Google Shape;996;p90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97" name="Google Shape;997;p90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998" name="Google Shape;998;p90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999" name="Google Shape;999;p90"/>
          <p:cNvCxnSpPr>
            <a:stCxn id="990" idx="2"/>
            <a:endCxn id="993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0" name="Google Shape;1000;p90"/>
          <p:cNvCxnSpPr>
            <a:stCxn id="991" idx="2"/>
            <a:endCxn id="993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1" name="Google Shape;1001;p90"/>
          <p:cNvCxnSpPr>
            <a:stCxn id="993" idx="2"/>
            <a:endCxn id="994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2" name="Google Shape;1002;p90"/>
          <p:cNvCxnSpPr>
            <a:stCxn id="994" idx="2"/>
            <a:endCxn id="995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3" name="Google Shape;1003;p90"/>
          <p:cNvCxnSpPr>
            <a:stCxn id="992" idx="2"/>
            <a:endCxn id="995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4" name="Google Shape;1004;p90"/>
          <p:cNvCxnSpPr>
            <a:stCxn id="995" idx="2"/>
            <a:endCxn id="996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5" name="Google Shape;1005;p90"/>
          <p:cNvCxnSpPr>
            <a:stCxn id="996" idx="2"/>
            <a:endCxn id="997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6" name="Google Shape;1006;p90"/>
          <p:cNvCxnSpPr>
            <a:stCxn id="994" idx="2"/>
            <a:endCxn id="997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7" name="Google Shape;1007;p90"/>
          <p:cNvCxnSpPr>
            <a:stCxn id="997" idx="2"/>
            <a:endCxn id="998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8" name="Google Shape;10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0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Compile a function that produces c from x, y, z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(generates code)</a:t>
            </a:r>
            <a:endParaRPr sz="2000"/>
          </a:p>
        </p:txBody>
      </p:sp>
      <p:sp>
        <p:nvSpPr>
          <p:cNvPr id="1010" name="Google Shape;1010;p90"/>
          <p:cNvSpPr/>
          <p:nvPr/>
        </p:nvSpPr>
        <p:spPr>
          <a:xfrm>
            <a:off x="3112225" y="2340051"/>
            <a:ext cx="2450100" cy="68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1" name="Google Shape;1011;p90"/>
          <p:cNvCxnSpPr/>
          <p:nvPr/>
        </p:nvCxnSpPr>
        <p:spPr>
          <a:xfrm flipH="1">
            <a:off x="5670125" y="2525875"/>
            <a:ext cx="1295700" cy="3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1017" name="Google Shape;1017;p9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018" name="Google Shape;1018;p91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019" name="Google Shape;1019;p91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020" name="Google Shape;1020;p91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021" name="Google Shape;1021;p91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022" name="Google Shape;1022;p91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1023" name="Google Shape;1023;p91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1024" name="Google Shape;1024;p91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1025" name="Google Shape;1025;p91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026" name="Google Shape;1026;p91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1027" name="Google Shape;1027;p91"/>
          <p:cNvCxnSpPr>
            <a:stCxn id="1018" idx="2"/>
            <a:endCxn id="1021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8" name="Google Shape;1028;p91"/>
          <p:cNvCxnSpPr>
            <a:stCxn id="1019" idx="2"/>
            <a:endCxn id="1021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9" name="Google Shape;1029;p91"/>
          <p:cNvCxnSpPr>
            <a:stCxn id="1021" idx="2"/>
            <a:endCxn id="1022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0" name="Google Shape;1030;p91"/>
          <p:cNvCxnSpPr>
            <a:stCxn id="1022" idx="2"/>
            <a:endCxn id="1023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1" name="Google Shape;1031;p91"/>
          <p:cNvCxnSpPr>
            <a:stCxn id="1020" idx="2"/>
            <a:endCxn id="1023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2" name="Google Shape;1032;p91"/>
          <p:cNvCxnSpPr>
            <a:stCxn id="1023" idx="2"/>
            <a:endCxn id="1024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3" name="Google Shape;1033;p91"/>
          <p:cNvCxnSpPr>
            <a:stCxn id="1024" idx="2"/>
            <a:endCxn id="1025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4" name="Google Shape;1034;p91"/>
          <p:cNvCxnSpPr>
            <a:stCxn id="1022" idx="2"/>
            <a:endCxn id="1025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5" name="Google Shape;1035;p91"/>
          <p:cNvCxnSpPr>
            <a:stCxn id="1025" idx="2"/>
            <a:endCxn id="1026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6" name="Google Shape;10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1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Run the function, passing some numpy arrays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(may run on GPU)</a:t>
            </a:r>
            <a:endParaRPr sz="2000"/>
          </a:p>
        </p:txBody>
      </p:sp>
      <p:sp>
        <p:nvSpPr>
          <p:cNvPr id="1038" name="Google Shape;1038;p91"/>
          <p:cNvSpPr/>
          <p:nvPr/>
        </p:nvSpPr>
        <p:spPr>
          <a:xfrm>
            <a:off x="3112225" y="3025850"/>
            <a:ext cx="2450100" cy="79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9" name="Google Shape;1039;p91"/>
          <p:cNvCxnSpPr/>
          <p:nvPr/>
        </p:nvCxnSpPr>
        <p:spPr>
          <a:xfrm flipH="1">
            <a:off x="5669975" y="2866400"/>
            <a:ext cx="1204500" cy="50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Computational Graphs</a:t>
            </a:r>
            <a:endParaRPr/>
          </a:p>
        </p:txBody>
      </p:sp>
      <p:sp>
        <p:nvSpPr>
          <p:cNvPr id="1045" name="Google Shape;1045;p9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1046" name="Google Shape;1046;p92"/>
          <p:cNvSpPr/>
          <p:nvPr/>
        </p:nvSpPr>
        <p:spPr>
          <a:xfrm>
            <a:off x="302144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047" name="Google Shape;1047;p92"/>
          <p:cNvSpPr/>
          <p:nvPr/>
        </p:nvSpPr>
        <p:spPr>
          <a:xfrm>
            <a:off x="127117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sp>
        <p:nvSpPr>
          <p:cNvPr id="1048" name="Google Shape;1048;p92"/>
          <p:cNvSpPr/>
          <p:nvPr/>
        </p:nvSpPr>
        <p:spPr>
          <a:xfrm>
            <a:off x="2240205" y="939150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endParaRPr sz="1800"/>
          </a:p>
        </p:txBody>
      </p:sp>
      <p:sp>
        <p:nvSpPr>
          <p:cNvPr id="1049" name="Google Shape;1049;p92"/>
          <p:cNvSpPr/>
          <p:nvPr/>
        </p:nvSpPr>
        <p:spPr>
          <a:xfrm>
            <a:off x="809532" y="1478771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050" name="Google Shape;1050;p92"/>
          <p:cNvSpPr/>
          <p:nvPr/>
        </p:nvSpPr>
        <p:spPr>
          <a:xfrm>
            <a:off x="809532" y="2018392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1051" name="Google Shape;1051;p92"/>
          <p:cNvSpPr/>
          <p:nvPr/>
        </p:nvSpPr>
        <p:spPr>
          <a:xfrm>
            <a:off x="1271175" y="2558013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  <a:endParaRPr sz="1800"/>
          </a:p>
        </p:txBody>
      </p:sp>
      <p:sp>
        <p:nvSpPr>
          <p:cNvPr id="1052" name="Google Shape;1052;p92"/>
          <p:cNvSpPr/>
          <p:nvPr/>
        </p:nvSpPr>
        <p:spPr>
          <a:xfrm>
            <a:off x="1271175" y="3097633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1053" name="Google Shape;1053;p92"/>
          <p:cNvSpPr/>
          <p:nvPr/>
        </p:nvSpPr>
        <p:spPr>
          <a:xfrm>
            <a:off x="1271175" y="3637254"/>
            <a:ext cx="553500" cy="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054" name="Google Shape;1054;p92"/>
          <p:cNvSpPr/>
          <p:nvPr/>
        </p:nvSpPr>
        <p:spPr>
          <a:xfrm>
            <a:off x="1271175" y="4176875"/>
            <a:ext cx="553500" cy="27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cxnSp>
        <p:nvCxnSpPr>
          <p:cNvPr id="1055" name="Google Shape;1055;p92"/>
          <p:cNvCxnSpPr>
            <a:stCxn id="1046" idx="2"/>
            <a:endCxn id="1049" idx="0"/>
          </p:cNvCxnSpPr>
          <p:nvPr/>
        </p:nvCxnSpPr>
        <p:spPr>
          <a:xfrm>
            <a:off x="578894" y="1216350"/>
            <a:ext cx="5073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6" name="Google Shape;1056;p92"/>
          <p:cNvCxnSpPr>
            <a:stCxn id="1047" idx="2"/>
            <a:endCxn id="1049" idx="0"/>
          </p:cNvCxnSpPr>
          <p:nvPr/>
        </p:nvCxnSpPr>
        <p:spPr>
          <a:xfrm flipH="1">
            <a:off x="1086225" y="1216350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7" name="Google Shape;1057;p92"/>
          <p:cNvCxnSpPr>
            <a:stCxn id="1049" idx="2"/>
            <a:endCxn id="1050" idx="0"/>
          </p:cNvCxnSpPr>
          <p:nvPr/>
        </p:nvCxnSpPr>
        <p:spPr>
          <a:xfrm>
            <a:off x="1086282" y="1755971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8" name="Google Shape;1058;p92"/>
          <p:cNvCxnSpPr>
            <a:stCxn id="1050" idx="2"/>
            <a:endCxn id="1051" idx="0"/>
          </p:cNvCxnSpPr>
          <p:nvPr/>
        </p:nvCxnSpPr>
        <p:spPr>
          <a:xfrm>
            <a:off x="1086282" y="2295592"/>
            <a:ext cx="4617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9" name="Google Shape;1059;p92"/>
          <p:cNvCxnSpPr>
            <a:stCxn id="1048" idx="2"/>
            <a:endCxn id="1051" idx="0"/>
          </p:cNvCxnSpPr>
          <p:nvPr/>
        </p:nvCxnSpPr>
        <p:spPr>
          <a:xfrm flipH="1">
            <a:off x="1547955" y="1216350"/>
            <a:ext cx="969000" cy="134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0" name="Google Shape;1060;p92"/>
          <p:cNvCxnSpPr>
            <a:stCxn id="1051" idx="2"/>
            <a:endCxn id="1052" idx="0"/>
          </p:cNvCxnSpPr>
          <p:nvPr/>
        </p:nvCxnSpPr>
        <p:spPr>
          <a:xfrm>
            <a:off x="1547925" y="2835212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1" name="Google Shape;1061;p92"/>
          <p:cNvCxnSpPr>
            <a:stCxn id="1052" idx="2"/>
            <a:endCxn id="1053" idx="0"/>
          </p:cNvCxnSpPr>
          <p:nvPr/>
        </p:nvCxnSpPr>
        <p:spPr>
          <a:xfrm>
            <a:off x="1547925" y="3374833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2" name="Google Shape;1062;p92"/>
          <p:cNvCxnSpPr>
            <a:stCxn id="1050" idx="2"/>
            <a:endCxn id="1053" idx="1"/>
          </p:cNvCxnSpPr>
          <p:nvPr/>
        </p:nvCxnSpPr>
        <p:spPr>
          <a:xfrm rot="-5400000" flipH="1">
            <a:off x="438582" y="2943292"/>
            <a:ext cx="1480200" cy="1848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3" name="Google Shape;1063;p92"/>
          <p:cNvCxnSpPr>
            <a:stCxn id="1053" idx="2"/>
            <a:endCxn id="1054" idx="0"/>
          </p:cNvCxnSpPr>
          <p:nvPr/>
        </p:nvCxnSpPr>
        <p:spPr>
          <a:xfrm>
            <a:off x="1547925" y="3914454"/>
            <a:ext cx="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4" name="Google Shape;106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50" y="864175"/>
            <a:ext cx="2403100" cy="3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2"/>
          <p:cNvSpPr txBox="1"/>
          <p:nvPr/>
        </p:nvSpPr>
        <p:spPr>
          <a:xfrm>
            <a:off x="5670225" y="889750"/>
            <a:ext cx="31974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Repeat the same computation using numpy operations (runs on CPU)</a:t>
            </a:r>
            <a:endParaRPr sz="2000"/>
          </a:p>
        </p:txBody>
      </p:sp>
      <p:sp>
        <p:nvSpPr>
          <p:cNvPr id="1066" name="Google Shape;1066;p92"/>
          <p:cNvSpPr/>
          <p:nvPr/>
        </p:nvSpPr>
        <p:spPr>
          <a:xfrm>
            <a:off x="3112225" y="3864050"/>
            <a:ext cx="2450100" cy="74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7" name="Google Shape;1067;p92"/>
          <p:cNvCxnSpPr/>
          <p:nvPr/>
        </p:nvCxnSpPr>
        <p:spPr>
          <a:xfrm flipH="1">
            <a:off x="5669975" y="3552200"/>
            <a:ext cx="1204500" cy="50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073" name="Google Shape;1073;p9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1074" name="Google Shape;107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080" name="Google Shape;1080;p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Define symbolic variables: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x = data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y = labels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w1 = first-layer weights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w2 = second-layer weights</a:t>
            </a:r>
            <a:endParaRPr sz="2000"/>
          </a:p>
        </p:txBody>
      </p:sp>
      <p:sp>
        <p:nvSpPr>
          <p:cNvPr id="1081" name="Google Shape;1081;p9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1082" name="Google Shape;108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Google Shape;1083;p94"/>
          <p:cNvCxnSpPr/>
          <p:nvPr/>
        </p:nvCxnSpPr>
        <p:spPr>
          <a:xfrm>
            <a:off x="2962725" y="1844850"/>
            <a:ext cx="1536600" cy="3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4" name="Google Shape;1084;p94"/>
          <p:cNvSpPr/>
          <p:nvPr/>
        </p:nvSpPr>
        <p:spPr>
          <a:xfrm>
            <a:off x="4573950" y="1638250"/>
            <a:ext cx="1769100" cy="46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090" name="Google Shape;1090;p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Forward</a:t>
            </a:r>
            <a:r>
              <a:rPr lang="en" sz="2000"/>
              <a:t>: Compute scores</a:t>
            </a:r>
            <a:br>
              <a:rPr lang="en" sz="2000"/>
            </a:br>
            <a:r>
              <a:rPr lang="en" sz="2000"/>
              <a:t>(symbolically)</a:t>
            </a:r>
            <a:endParaRPr sz="2000"/>
          </a:p>
        </p:txBody>
      </p:sp>
      <p:sp>
        <p:nvSpPr>
          <p:cNvPr id="1091" name="Google Shape;1091;p9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1092" name="Google Shape;10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95"/>
          <p:cNvCxnSpPr/>
          <p:nvPr/>
        </p:nvCxnSpPr>
        <p:spPr>
          <a:xfrm>
            <a:off x="3004250" y="2351950"/>
            <a:ext cx="1536600" cy="3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4" name="Google Shape;1094;p95"/>
          <p:cNvSpPr/>
          <p:nvPr/>
        </p:nvSpPr>
        <p:spPr>
          <a:xfrm>
            <a:off x="4632200" y="2144855"/>
            <a:ext cx="1769100" cy="46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100" name="Google Shape;1100;p9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Forward</a:t>
            </a:r>
            <a:r>
              <a:rPr lang="en" sz="2000"/>
              <a:t>: Compute probs, loss</a:t>
            </a:r>
            <a:br>
              <a:rPr lang="en" sz="2000"/>
            </a:br>
            <a:r>
              <a:rPr lang="en" sz="2000"/>
              <a:t>(symbolically)</a:t>
            </a:r>
            <a:endParaRPr sz="2000"/>
          </a:p>
        </p:txBody>
      </p:sp>
      <p:sp>
        <p:nvSpPr>
          <p:cNvPr id="1101" name="Google Shape;1101;p9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1102" name="Google Shape;11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p96"/>
          <p:cNvCxnSpPr/>
          <p:nvPr/>
        </p:nvCxnSpPr>
        <p:spPr>
          <a:xfrm>
            <a:off x="2821550" y="2550800"/>
            <a:ext cx="1661100" cy="232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4" name="Google Shape;1104;p96"/>
          <p:cNvSpPr/>
          <p:nvPr/>
        </p:nvSpPr>
        <p:spPr>
          <a:xfrm>
            <a:off x="4632200" y="2602050"/>
            <a:ext cx="2923200" cy="46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Caffe: Protocol Buffers</a:t>
            </a:r>
            <a:endParaRPr b="1"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4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559368" y="3524964"/>
            <a:ext cx="2703300" cy="7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name: “John Doe”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id: 1234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email: “jdoe@example.com”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699" y="1552544"/>
            <a:ext cx="2810904" cy="12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599" y="3363638"/>
            <a:ext cx="2606100" cy="1101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3627768" y="1211950"/>
            <a:ext cx="2537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.proto file</a:t>
            </a:r>
            <a:endParaRPr b="1"/>
          </a:p>
        </p:txBody>
      </p:sp>
      <p:sp>
        <p:nvSpPr>
          <p:cNvPr id="133" name="Google Shape;133;p16"/>
          <p:cNvSpPr txBox="1"/>
          <p:nvPr/>
        </p:nvSpPr>
        <p:spPr>
          <a:xfrm>
            <a:off x="3559368" y="3166139"/>
            <a:ext cx="2703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.prototxt file</a:t>
            </a:r>
            <a:endParaRPr b="1"/>
          </a:p>
        </p:txBody>
      </p:sp>
      <p:sp>
        <p:nvSpPr>
          <p:cNvPr id="134" name="Google Shape;134;p16"/>
          <p:cNvSpPr txBox="1"/>
          <p:nvPr/>
        </p:nvSpPr>
        <p:spPr>
          <a:xfrm>
            <a:off x="6400300" y="1228545"/>
            <a:ext cx="2537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Java class</a:t>
            </a:r>
            <a:endParaRPr b="1"/>
          </a:p>
        </p:txBody>
      </p:sp>
      <p:sp>
        <p:nvSpPr>
          <p:cNvPr id="135" name="Google Shape;135;p16"/>
          <p:cNvSpPr txBox="1"/>
          <p:nvPr/>
        </p:nvSpPr>
        <p:spPr>
          <a:xfrm>
            <a:off x="6445000" y="3039650"/>
            <a:ext cx="25377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C++ class</a:t>
            </a:r>
            <a:endParaRPr b="1"/>
          </a:p>
        </p:txBody>
      </p:sp>
      <p:sp>
        <p:nvSpPr>
          <p:cNvPr id="136" name="Google Shape;136;p16"/>
          <p:cNvSpPr txBox="1"/>
          <p:nvPr/>
        </p:nvSpPr>
        <p:spPr>
          <a:xfrm>
            <a:off x="153700" y="1200150"/>
            <a:ext cx="33075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Define “message types” in .proto files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Serialize instances to text files (.prototxt)</a:t>
            </a:r>
            <a:br>
              <a:rPr lang="en" sz="2000"/>
            </a:b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/>
              <a:t>Compile classes for different languages</a:t>
            </a:r>
            <a:endParaRPr sz="2000"/>
          </a:p>
        </p:txBody>
      </p:sp>
      <p:sp>
        <p:nvSpPr>
          <p:cNvPr id="137" name="Google Shape;137;p16"/>
          <p:cNvSpPr txBox="1"/>
          <p:nvPr/>
        </p:nvSpPr>
        <p:spPr>
          <a:xfrm>
            <a:off x="30987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https://developers.google.com/protocol-buffers/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Compile a function that computes loss, scores</a:t>
            </a:r>
            <a:endParaRPr sz="2000"/>
          </a:p>
        </p:txBody>
      </p:sp>
      <p:sp>
        <p:nvSpPr>
          <p:cNvPr id="1111" name="Google Shape;1111;p97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1112" name="Google Shape;11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97"/>
          <p:cNvCxnSpPr/>
          <p:nvPr/>
        </p:nvCxnSpPr>
        <p:spPr>
          <a:xfrm>
            <a:off x="3186975" y="2808250"/>
            <a:ext cx="1337100" cy="39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4" name="Google Shape;1114;p97"/>
          <p:cNvSpPr/>
          <p:nvPr/>
        </p:nvSpPr>
        <p:spPr>
          <a:xfrm>
            <a:off x="4632200" y="3059250"/>
            <a:ext cx="2923200" cy="59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Simple Neural Net</a:t>
            </a:r>
            <a:endParaRPr/>
          </a:p>
        </p:txBody>
      </p:sp>
      <p:sp>
        <p:nvSpPr>
          <p:cNvPr id="1120" name="Google Shape;1120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Stuff actual numpy arrays into the function</a:t>
            </a:r>
            <a:endParaRPr sz="2000"/>
          </a:p>
        </p:txBody>
      </p:sp>
      <p:sp>
        <p:nvSpPr>
          <p:cNvPr id="1121" name="Google Shape;1121;p98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1122" name="Google Shape;11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1" y="1018550"/>
            <a:ext cx="2876239" cy="3553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98"/>
          <p:cNvCxnSpPr/>
          <p:nvPr/>
        </p:nvCxnSpPr>
        <p:spPr>
          <a:xfrm>
            <a:off x="2804925" y="3514200"/>
            <a:ext cx="1719300" cy="299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4" name="Google Shape;1124;p98"/>
          <p:cNvSpPr/>
          <p:nvPr/>
        </p:nvSpPr>
        <p:spPr>
          <a:xfrm>
            <a:off x="4632200" y="3668850"/>
            <a:ext cx="2923200" cy="59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30" name="Google Shape;1130;p99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1131" name="Google Shape;1131;p99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37" name="Google Shape;1137;p100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1138" name="Google Shape;1138;p100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00"/>
          <p:cNvSpPr txBox="1">
            <a:spLocks noGrp="1"/>
          </p:cNvSpPr>
          <p:nvPr>
            <p:ph type="body" idx="1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as before: define variables, compute scores and loss symbolically</a:t>
            </a:r>
            <a:endParaRPr sz="2000"/>
          </a:p>
        </p:txBody>
      </p:sp>
      <p:sp>
        <p:nvSpPr>
          <p:cNvPr id="1140" name="Google Shape;1140;p100"/>
          <p:cNvSpPr/>
          <p:nvPr/>
        </p:nvSpPr>
        <p:spPr>
          <a:xfrm>
            <a:off x="188925" y="1323475"/>
            <a:ext cx="3456000" cy="202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1" name="Google Shape;1141;p100"/>
          <p:cNvCxnSpPr/>
          <p:nvPr/>
        </p:nvCxnSpPr>
        <p:spPr>
          <a:xfrm rot="10800000">
            <a:off x="3776625" y="2044250"/>
            <a:ext cx="1262400" cy="57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47" name="Google Shape;1147;p10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1148" name="Google Shape;1148;p101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01"/>
          <p:cNvSpPr txBox="1">
            <a:spLocks noGrp="1"/>
          </p:cNvSpPr>
          <p:nvPr>
            <p:ph type="body" idx="1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Theano computes gradients for us symbolically!</a:t>
            </a:r>
            <a:endParaRPr sz="2000"/>
          </a:p>
        </p:txBody>
      </p:sp>
      <p:sp>
        <p:nvSpPr>
          <p:cNvPr id="1150" name="Google Shape;1150;p101"/>
          <p:cNvSpPr/>
          <p:nvPr/>
        </p:nvSpPr>
        <p:spPr>
          <a:xfrm>
            <a:off x="188925" y="3323600"/>
            <a:ext cx="3456000" cy="39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1" name="Google Shape;1151;p101"/>
          <p:cNvCxnSpPr/>
          <p:nvPr/>
        </p:nvCxnSpPr>
        <p:spPr>
          <a:xfrm flipH="1">
            <a:off x="3702000" y="2916225"/>
            <a:ext cx="174300" cy="42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57" name="Google Shape;1157;p102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1158" name="Google Shape;1158;p102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02"/>
          <p:cNvSpPr txBox="1">
            <a:spLocks noGrp="1"/>
          </p:cNvSpPr>
          <p:nvPr>
            <p:ph type="body" idx="1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Now the function returns loss, scores, and gradients</a:t>
            </a:r>
            <a:endParaRPr sz="2000"/>
          </a:p>
        </p:txBody>
      </p:sp>
      <p:sp>
        <p:nvSpPr>
          <p:cNvPr id="1160" name="Google Shape;1160;p102"/>
          <p:cNvSpPr/>
          <p:nvPr/>
        </p:nvSpPr>
        <p:spPr>
          <a:xfrm>
            <a:off x="188925" y="3704600"/>
            <a:ext cx="3456000" cy="60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1" name="Google Shape;1161;p102"/>
          <p:cNvCxnSpPr/>
          <p:nvPr/>
        </p:nvCxnSpPr>
        <p:spPr>
          <a:xfrm flipH="1">
            <a:off x="3776775" y="3547425"/>
            <a:ext cx="697500" cy="28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67" name="Google Shape;1167;p103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1168" name="Google Shape;1168;p103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3"/>
          <p:cNvPicPr preferRelativeResize="0"/>
          <p:nvPr/>
        </p:nvPicPr>
        <p:blipFill rotWithShape="1">
          <a:blip r:embed="rId3">
            <a:alphaModFix/>
          </a:blip>
          <a:srcRect t="69615"/>
          <a:stretch/>
        </p:blipFill>
        <p:spPr>
          <a:xfrm>
            <a:off x="5081050" y="1210975"/>
            <a:ext cx="3979875" cy="17218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0" name="Google Shape;1170;p103"/>
          <p:cNvSpPr txBox="1">
            <a:spLocks noGrp="1"/>
          </p:cNvSpPr>
          <p:nvPr>
            <p:ph type="body" idx="1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the function to perform gradient descent!</a:t>
            </a:r>
            <a:endParaRPr sz="2000"/>
          </a:p>
        </p:txBody>
      </p:sp>
      <p:cxnSp>
        <p:nvCxnSpPr>
          <p:cNvPr id="1171" name="Google Shape;1171;p103"/>
          <p:cNvCxnSpPr/>
          <p:nvPr/>
        </p:nvCxnSpPr>
        <p:spPr>
          <a:xfrm rot="10800000" flipH="1">
            <a:off x="4416150" y="1960950"/>
            <a:ext cx="639600" cy="1171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Computing Gradients</a:t>
            </a:r>
            <a:endParaRPr/>
          </a:p>
        </p:txBody>
      </p:sp>
      <p:sp>
        <p:nvSpPr>
          <p:cNvPr id="1177" name="Google Shape;1177;p104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1178" name="Google Shape;1178;p104"/>
          <p:cNvPicPr preferRelativeResize="0"/>
          <p:nvPr/>
        </p:nvPicPr>
        <p:blipFill rotWithShape="1">
          <a:blip r:embed="rId3">
            <a:alphaModFix/>
          </a:blip>
          <a:srcRect b="31191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04"/>
          <p:cNvPicPr preferRelativeResize="0"/>
          <p:nvPr/>
        </p:nvPicPr>
        <p:blipFill rotWithShape="1">
          <a:blip r:embed="rId3">
            <a:alphaModFix/>
          </a:blip>
          <a:srcRect t="69615"/>
          <a:stretch/>
        </p:blipFill>
        <p:spPr>
          <a:xfrm>
            <a:off x="5081050" y="1210975"/>
            <a:ext cx="3979875" cy="17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04"/>
          <p:cNvSpPr txBox="1">
            <a:spLocks noGrp="1"/>
          </p:cNvSpPr>
          <p:nvPr>
            <p:ph type="body" idx="1"/>
          </p:nvPr>
        </p:nvSpPr>
        <p:spPr>
          <a:xfrm>
            <a:off x="3837425" y="986350"/>
            <a:ext cx="5223600" cy="3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Problem</a:t>
            </a:r>
            <a:r>
              <a:rPr lang="en" sz="2000" dirty="0"/>
              <a:t>: Shipping weights and gradients to CPU on every iteration to update</a:t>
            </a:r>
            <a:r>
              <a:rPr lang="en" sz="2000" dirty="0" smtClean="0"/>
              <a:t>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(whenever f returns gradients(computed by GPU) gradients are copied back to the CPU.. </a:t>
            </a:r>
            <a:r>
              <a:rPr lang="en-US" sz="1200" dirty="0" smtClean="0"/>
              <a:t>And the updates are done on the CPU)</a:t>
            </a:r>
            <a:endParaRPr sz="12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186" name="Google Shape;1186;p105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1187" name="Google Shape;1187;p105"/>
          <p:cNvSpPr txBox="1">
            <a:spLocks noGrp="1"/>
          </p:cNvSpPr>
          <p:nvPr>
            <p:ph type="body" idx="1"/>
          </p:nvPr>
        </p:nvSpPr>
        <p:spPr>
          <a:xfrm>
            <a:off x="4233125" y="1063375"/>
            <a:ext cx="48444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Same as before: Define dimensions, define symbolic variables for x, y</a:t>
            </a:r>
            <a:endParaRPr sz="2000"/>
          </a:p>
        </p:txBody>
      </p:sp>
      <p:pic>
        <p:nvPicPr>
          <p:cNvPr id="1188" name="Google Shape;11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5"/>
          <p:cNvSpPr/>
          <p:nvPr/>
        </p:nvSpPr>
        <p:spPr>
          <a:xfrm>
            <a:off x="226125" y="1172200"/>
            <a:ext cx="2196900" cy="60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0" name="Google Shape;1190;p105"/>
          <p:cNvCxnSpPr/>
          <p:nvPr/>
        </p:nvCxnSpPr>
        <p:spPr>
          <a:xfrm flipH="1">
            <a:off x="2572325" y="1504350"/>
            <a:ext cx="1661100" cy="2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Theano: Shared Variables</a:t>
            </a:r>
            <a:endParaRPr/>
          </a:p>
        </p:txBody>
      </p:sp>
      <p:sp>
        <p:nvSpPr>
          <p:cNvPr id="1196" name="Google Shape;1196;p106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1197" name="Google Shape;1197;p106"/>
          <p:cNvSpPr txBox="1">
            <a:spLocks noGrp="1"/>
          </p:cNvSpPr>
          <p:nvPr>
            <p:ph type="body" idx="1"/>
          </p:nvPr>
        </p:nvSpPr>
        <p:spPr>
          <a:xfrm>
            <a:off x="4241725" y="1063375"/>
            <a:ext cx="48357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Define weights as </a:t>
            </a:r>
            <a:r>
              <a:rPr lang="en" sz="2000" b="1"/>
              <a:t>shared variables</a:t>
            </a:r>
            <a:r>
              <a:rPr lang="en" sz="2000"/>
              <a:t> that persist in the graph between calls; initialize with numpy arrays</a:t>
            </a:r>
            <a:endParaRPr sz="2000"/>
          </a:p>
        </p:txBody>
      </p:sp>
      <p:pic>
        <p:nvPicPr>
          <p:cNvPr id="1198" name="Google Shape;11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6" cy="32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06"/>
          <p:cNvSpPr/>
          <p:nvPr/>
        </p:nvSpPr>
        <p:spPr>
          <a:xfrm>
            <a:off x="226125" y="1764400"/>
            <a:ext cx="3827400" cy="39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0" name="Google Shape;1200;p106"/>
          <p:cNvCxnSpPr>
            <a:stCxn id="1197" idx="1"/>
          </p:cNvCxnSpPr>
          <p:nvPr/>
        </p:nvCxnSpPr>
        <p:spPr>
          <a:xfrm rot="10800000">
            <a:off x="3560725" y="2235175"/>
            <a:ext cx="681000" cy="522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4843</Words>
  <Application>Microsoft Office PowerPoint</Application>
  <PresentationFormat>On-screen Show (16:9)</PresentationFormat>
  <Paragraphs>1366</Paragraphs>
  <Slides>177</Slides>
  <Notes>177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2" baseType="lpstr">
      <vt:lpstr>Arial</vt:lpstr>
      <vt:lpstr>Helvetica Neue</vt:lpstr>
      <vt:lpstr>Courier New</vt:lpstr>
      <vt:lpstr>Calibri</vt:lpstr>
      <vt:lpstr>Simple Light</vt:lpstr>
      <vt:lpstr>PowerPoint Presentation</vt:lpstr>
      <vt:lpstr>Administrative</vt:lpstr>
      <vt:lpstr>Caffe http://caffe.berkeleyvision.org </vt:lpstr>
      <vt:lpstr>Caffe Overview</vt:lpstr>
      <vt:lpstr>PowerPoint Presentation</vt:lpstr>
      <vt:lpstr>PowerPoint Presentation</vt:lpstr>
      <vt:lpstr>Caffe: Protocol Buffers</vt:lpstr>
      <vt:lpstr>Caffe: Protocol Buffers</vt:lpstr>
      <vt:lpstr>Caffe: Protocol Buffers</vt:lpstr>
      <vt:lpstr>Caffe: Protocol Buffers</vt:lpstr>
      <vt:lpstr>Caffe: Training / Finetuning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Caffe Step 2: Define Net</vt:lpstr>
      <vt:lpstr>PowerPoint Presentation</vt:lpstr>
      <vt:lpstr>PowerPoint Presentation</vt:lpstr>
      <vt:lpstr>PowerPoint Presentation</vt:lpstr>
      <vt:lpstr>PowerPoint Presentation</vt:lpstr>
      <vt:lpstr>Caffe Step 4: Train!</vt:lpstr>
      <vt:lpstr>Caffe Step 4: Train!</vt:lpstr>
      <vt:lpstr>Caffe Step 4: Train!</vt:lpstr>
      <vt:lpstr>Caffe: Model Zoo</vt:lpstr>
      <vt:lpstr>Caffe: Python Interface</vt:lpstr>
      <vt:lpstr>Caffe: Python Interface</vt:lpstr>
      <vt:lpstr>Caffe Pros / Cons</vt:lpstr>
      <vt:lpstr>Torch http://torch.ch </vt:lpstr>
      <vt:lpstr>Torch Overview</vt:lpstr>
      <vt:lpstr>Torch: Lua</vt:lpstr>
      <vt:lpstr>Torch: Tensors</vt:lpstr>
      <vt:lpstr>Torch: Tensors</vt:lpstr>
      <vt:lpstr>Torch: Tensors</vt:lpstr>
      <vt:lpstr>Torch: Tensors</vt:lpstr>
      <vt:lpstr>Torch: Tensors</vt:lpstr>
      <vt:lpstr>Torch: Tensors</vt:lpstr>
      <vt:lpstr>Torch: nn</vt:lpstr>
      <vt:lpstr>Torch: nn</vt:lpstr>
      <vt:lpstr>Torch: nn</vt:lpstr>
      <vt:lpstr>Torch: nn</vt:lpstr>
      <vt:lpstr>Torch: nn</vt:lpstr>
      <vt:lpstr>Torch: nn</vt:lpstr>
      <vt:lpstr>Torch: nn</vt:lpstr>
      <vt:lpstr>Torch: nn</vt:lpstr>
      <vt:lpstr>Torch: cunn</vt:lpstr>
      <vt:lpstr>Torch: cunn</vt:lpstr>
      <vt:lpstr>Torch: cunn</vt:lpstr>
      <vt:lpstr>Torch: cunn</vt:lpstr>
      <vt:lpstr>Torch: optim</vt:lpstr>
      <vt:lpstr>Torch: optim</vt:lpstr>
      <vt:lpstr>Torch: optim</vt:lpstr>
      <vt:lpstr>Torch: optim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Modules</vt:lpstr>
      <vt:lpstr>Torch: nngraph</vt:lpstr>
      <vt:lpstr>Torch: nngraph</vt:lpstr>
      <vt:lpstr>Torch: nngraph</vt:lpstr>
      <vt:lpstr>Torch: Pretrained Models</vt:lpstr>
      <vt:lpstr>Torch: Package Management</vt:lpstr>
      <vt:lpstr>Torch: Other useful packages</vt:lpstr>
      <vt:lpstr>Torch: Typical Workflow</vt:lpstr>
      <vt:lpstr>Torch: Typical Workflow</vt:lpstr>
      <vt:lpstr>Torch: Pros / Cons</vt:lpstr>
      <vt:lpstr>Theano http://deeplearning.net/software/theano/ </vt:lpstr>
      <vt:lpstr>Theano Overview</vt:lpstr>
      <vt:lpstr>Theano: Computational Graphs</vt:lpstr>
      <vt:lpstr>Theano: Computational Graphs</vt:lpstr>
      <vt:lpstr>Theano: Computational Graphs</vt:lpstr>
      <vt:lpstr>Theano: Computational Graphs</vt:lpstr>
      <vt:lpstr>Theano: Computational Graphs</vt:lpstr>
      <vt:lpstr>Theano: Computational Graphs</vt:lpstr>
      <vt:lpstr>Theano: Computational Graphs</vt:lpstr>
      <vt:lpstr>Theano: Simple Neural Net</vt:lpstr>
      <vt:lpstr>Theano: Simple Neural Net</vt:lpstr>
      <vt:lpstr>Theano: Simple Neural Net</vt:lpstr>
      <vt:lpstr>Theano: Simple Neural Net</vt:lpstr>
      <vt:lpstr>Theano: Simple Neural Net</vt:lpstr>
      <vt:lpstr>Theano: Simple Neural Net</vt:lpstr>
      <vt:lpstr>Theano: Computing Gradients</vt:lpstr>
      <vt:lpstr>Theano: Computing Gradients</vt:lpstr>
      <vt:lpstr>Theano: Computing Gradients</vt:lpstr>
      <vt:lpstr>Theano: Computing Gradients</vt:lpstr>
      <vt:lpstr>Theano: Computing Gradients</vt:lpstr>
      <vt:lpstr>Theano: Computing Gradients</vt:lpstr>
      <vt:lpstr>Theano: Shared Variables</vt:lpstr>
      <vt:lpstr>Theano: Shared Variables</vt:lpstr>
      <vt:lpstr>Theano: Shared Variables</vt:lpstr>
      <vt:lpstr>Theano: Shared Variables</vt:lpstr>
      <vt:lpstr>Theano: Shared Variables</vt:lpstr>
      <vt:lpstr>Theano: Shared Variables</vt:lpstr>
      <vt:lpstr>Theano: Other Topics</vt:lpstr>
      <vt:lpstr>Theano: Multi-GPU</vt:lpstr>
      <vt:lpstr>Lasagne: High Level Wrapper</vt:lpstr>
      <vt:lpstr>Lasagne: High Level Wrapper</vt:lpstr>
      <vt:lpstr>Lasagne: High Level Wrapper</vt:lpstr>
      <vt:lpstr>Lasagne: High Level Wrapper</vt:lpstr>
      <vt:lpstr>Lasagne: High Level Wrapper</vt:lpstr>
      <vt:lpstr>Lasagne: High Level Wrapper</vt:lpstr>
      <vt:lpstr>Keras: High level wrapper</vt:lpstr>
      <vt:lpstr>Keras: High level wrapper</vt:lpstr>
      <vt:lpstr>Keras: High level wrapper</vt:lpstr>
      <vt:lpstr>Keras: High level wrapper</vt:lpstr>
      <vt:lpstr>Keras: High level wrapper</vt:lpstr>
      <vt:lpstr>Keras: High level wrapper</vt:lpstr>
      <vt:lpstr>Theano: Pretrained Models</vt:lpstr>
      <vt:lpstr>Theano: Pretrained Models</vt:lpstr>
      <vt:lpstr>Theano: Pros / Cons</vt:lpstr>
      <vt:lpstr>TensorFlow https://www.tensorflow.org </vt:lpstr>
      <vt:lpstr>TensorFlow</vt:lpstr>
      <vt:lpstr>TensorFlow: Two-Layer Net</vt:lpstr>
      <vt:lpstr>TensorFlow: Two-Layer Net</vt:lpstr>
      <vt:lpstr>TensorFlow: Two-Layer Net</vt:lpstr>
      <vt:lpstr>TensorFlow: Two-Layer Net</vt:lpstr>
      <vt:lpstr>TensorFlow: Two-Layer Net</vt:lpstr>
      <vt:lpstr>TensorFlow: Two-Layer Net</vt:lpstr>
      <vt:lpstr>TensorFlow: Two-Layer Net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TensorBoard</vt:lpstr>
      <vt:lpstr>TensorFlow: Multi-GPU</vt:lpstr>
      <vt:lpstr>TensorFlow: Multi-GPU</vt:lpstr>
      <vt:lpstr>TensorFlow: Distributed</vt:lpstr>
      <vt:lpstr>TensorFlow: Pretrained Models</vt:lpstr>
      <vt:lpstr>TensorFlow: Pros / Cons</vt:lpstr>
      <vt:lpstr>Overview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My Recommendation</vt:lpstr>
      <vt:lpstr>PowerPoint Presentation</vt:lpstr>
      <vt:lpstr>PowerPoint Presentation</vt:lpstr>
      <vt:lpstr>Caffe: Blobs</vt:lpstr>
      <vt:lpstr>Caffe: Blobs</vt:lpstr>
      <vt:lpstr>Caffe: Blobs</vt:lpstr>
      <vt:lpstr>Caffe: Blobs</vt:lpstr>
      <vt:lpstr>Caffe: Blobs</vt:lpstr>
      <vt:lpstr>Caffe: Layer</vt:lpstr>
      <vt:lpstr>Caffe: Layer</vt:lpstr>
      <vt:lpstr>Caffe: Layer</vt:lpstr>
      <vt:lpstr>Caffe: Layer</vt:lpstr>
      <vt:lpstr>Caffe: Layer</vt:lpstr>
      <vt:lpstr>Caffe: Layer</vt:lpstr>
      <vt:lpstr>Caffe: Net</vt:lpstr>
      <vt:lpstr>Caffe: Solver</vt:lpstr>
      <vt:lpstr>Caffe: Solver</vt:lpstr>
      <vt:lpstr>Caffe: Solver</vt:lpstr>
      <vt:lpstr>Caffe: Solver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HO-HCM-011</cp:lastModifiedBy>
  <cp:revision>21</cp:revision>
  <dcterms:modified xsi:type="dcterms:W3CDTF">2018-12-29T15:36:47Z</dcterms:modified>
</cp:coreProperties>
</file>